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300" r:id="rId3"/>
    <p:sldId id="291" r:id="rId4"/>
    <p:sldId id="286" r:id="rId5"/>
    <p:sldId id="301" r:id="rId6"/>
    <p:sldId id="302" r:id="rId7"/>
    <p:sldId id="298" r:id="rId8"/>
    <p:sldId id="294" r:id="rId9"/>
    <p:sldId id="308" r:id="rId10"/>
    <p:sldId id="290" r:id="rId11"/>
    <p:sldId id="304" r:id="rId12"/>
    <p:sldId id="306" r:id="rId13"/>
    <p:sldId id="305" r:id="rId14"/>
    <p:sldId id="288" r:id="rId15"/>
    <p:sldId id="307" r:id="rId16"/>
    <p:sldId id="297" r:id="rId17"/>
    <p:sldId id="296"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6699FF"/>
    <a:srgbClr val="99FFCC"/>
    <a:srgbClr val="9999FF"/>
    <a:srgbClr val="00CCFF"/>
    <a:srgbClr val="0099CC"/>
    <a:srgbClr val="9966FF"/>
    <a:srgbClr val="66FFFF"/>
    <a:srgbClr val="A21C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90E555-E5A4-F610-7EB4-7C1F3BA3A8E2}" v="110" dt="2025-08-11T13:40:46.694"/>
    <p1510:client id="{9C950188-0B33-2728-42E5-C213B2133C12}" v="18" dt="2025-08-11T14:15:44.581"/>
  </p1510:revLst>
</p1510:revInfo>
</file>

<file path=ppt/tableStyles.xml><?xml version="1.0" encoding="utf-8"?>
<a:tblStyleLst xmlns:a="http://schemas.openxmlformats.org/drawingml/2006/main" def="{5C22544A-7EE6-4342-B048-85BDC9FD1C3A}">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56" autoAdjust="0"/>
    <p:restoredTop sz="96023"/>
  </p:normalViewPr>
  <p:slideViewPr>
    <p:cSldViewPr snapToGrid="0" snapToObjects="1">
      <p:cViewPr>
        <p:scale>
          <a:sx n="80" d="100"/>
          <a:sy n="80" d="100"/>
        </p:scale>
        <p:origin x="294" y="5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B021228-B685-F142-A94F-C7017346D485}" type="datetimeFigureOut">
              <a:rPr lang="en-US" smtClean="0"/>
              <a:pPr/>
              <a:t>10/24/2025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DD69D34-5A5C-3D49-B643-E76A65D3C479}" type="slidenum">
              <a:rPr lang="en-US" smtClean="0"/>
              <a:pPr/>
              <a:t>‹#›</a:t>
            </a:fld>
            <a:endParaRPr lang="en-US"/>
          </a:p>
        </p:txBody>
      </p:sp>
    </p:spTree>
    <p:extLst>
      <p:ext uri="{BB962C8B-B14F-4D97-AF65-F5344CB8AC3E}">
        <p14:creationId xmlns:p14="http://schemas.microsoft.com/office/powerpoint/2010/main" val="144399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D69D34-5A5C-3D49-B643-E76A65D3C479}" type="slidenum">
              <a:rPr lang="en-US" smtClean="0"/>
              <a:pPr/>
              <a:t>1</a:t>
            </a:fld>
            <a:endParaRPr lang="en-US"/>
          </a:p>
        </p:txBody>
      </p:sp>
    </p:spTree>
    <p:extLst>
      <p:ext uri="{BB962C8B-B14F-4D97-AF65-F5344CB8AC3E}">
        <p14:creationId xmlns:p14="http://schemas.microsoft.com/office/powerpoint/2010/main" val="269231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D69D34-5A5C-3D49-B643-E76A65D3C479}" type="slidenum">
              <a:rPr lang="en-US" smtClean="0"/>
              <a:pPr/>
              <a:t>10</a:t>
            </a:fld>
            <a:endParaRPr lang="en-US"/>
          </a:p>
        </p:txBody>
      </p:sp>
    </p:spTree>
    <p:extLst>
      <p:ext uri="{BB962C8B-B14F-4D97-AF65-F5344CB8AC3E}">
        <p14:creationId xmlns:p14="http://schemas.microsoft.com/office/powerpoint/2010/main" val="1203908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CC415-184A-81DF-1EA3-A44E7D9FDC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A89509-DD7A-7CE6-06C2-EE1F1E0AD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2D7316-F1B7-E3FD-7988-B4A273B10AE1}"/>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B3AE4518-C1C1-91AD-9C47-EDADE43F0815}"/>
              </a:ext>
            </a:extLst>
          </p:cNvPr>
          <p:cNvSpPr>
            <a:spLocks noGrp="1"/>
          </p:cNvSpPr>
          <p:nvPr>
            <p:ph type="sldNum" sz="quarter" idx="10"/>
          </p:nvPr>
        </p:nvSpPr>
        <p:spPr/>
        <p:txBody>
          <a:bodyPr/>
          <a:lstStyle/>
          <a:p>
            <a:fld id="{ADD69D34-5A5C-3D49-B643-E76A65D3C479}" type="slidenum">
              <a:rPr lang="en-US" smtClean="0"/>
              <a:pPr/>
              <a:t>11</a:t>
            </a:fld>
            <a:endParaRPr lang="en-US"/>
          </a:p>
        </p:txBody>
      </p:sp>
    </p:spTree>
    <p:extLst>
      <p:ext uri="{BB962C8B-B14F-4D97-AF65-F5344CB8AC3E}">
        <p14:creationId xmlns:p14="http://schemas.microsoft.com/office/powerpoint/2010/main" val="2674505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27D0F-0F3C-D7A3-E3CA-4F1E6C665C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FE35C4-1AD6-B594-A3FE-6E7849EE2B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501FD-ED23-8AA1-3B22-F177698692E9}"/>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7B246431-5618-3576-EAEF-423AF9AF6B2C}"/>
              </a:ext>
            </a:extLst>
          </p:cNvPr>
          <p:cNvSpPr>
            <a:spLocks noGrp="1"/>
          </p:cNvSpPr>
          <p:nvPr>
            <p:ph type="sldNum" sz="quarter" idx="10"/>
          </p:nvPr>
        </p:nvSpPr>
        <p:spPr/>
        <p:txBody>
          <a:bodyPr/>
          <a:lstStyle/>
          <a:p>
            <a:fld id="{ADD69D34-5A5C-3D49-B643-E76A65D3C479}" type="slidenum">
              <a:rPr lang="en-US" smtClean="0"/>
              <a:pPr/>
              <a:t>12</a:t>
            </a:fld>
            <a:endParaRPr lang="en-US"/>
          </a:p>
        </p:txBody>
      </p:sp>
    </p:spTree>
    <p:extLst>
      <p:ext uri="{BB962C8B-B14F-4D97-AF65-F5344CB8AC3E}">
        <p14:creationId xmlns:p14="http://schemas.microsoft.com/office/powerpoint/2010/main" val="3737137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5E78-34D5-E629-C323-DB1C32F94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606AC0-CC8D-25F8-72EB-276824EA0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6175DF-1A44-B702-68C6-677B34A2D323}"/>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88DF7D6D-2115-7C04-C6C9-59DBD45C21F7}"/>
              </a:ext>
            </a:extLst>
          </p:cNvPr>
          <p:cNvSpPr>
            <a:spLocks noGrp="1"/>
          </p:cNvSpPr>
          <p:nvPr>
            <p:ph type="sldNum" sz="quarter" idx="10"/>
          </p:nvPr>
        </p:nvSpPr>
        <p:spPr/>
        <p:txBody>
          <a:bodyPr/>
          <a:lstStyle/>
          <a:p>
            <a:fld id="{ADD69D34-5A5C-3D49-B643-E76A65D3C479}" type="slidenum">
              <a:rPr lang="en-US" smtClean="0"/>
              <a:pPr/>
              <a:t>13</a:t>
            </a:fld>
            <a:endParaRPr lang="en-US"/>
          </a:p>
        </p:txBody>
      </p:sp>
    </p:spTree>
    <p:extLst>
      <p:ext uri="{BB962C8B-B14F-4D97-AF65-F5344CB8AC3E}">
        <p14:creationId xmlns:p14="http://schemas.microsoft.com/office/powerpoint/2010/main" val="1795268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D69D34-5A5C-3D49-B643-E76A65D3C479}" type="slidenum">
              <a:rPr lang="en-US" smtClean="0"/>
              <a:pPr/>
              <a:t>14</a:t>
            </a:fld>
            <a:endParaRPr lang="en-US"/>
          </a:p>
        </p:txBody>
      </p:sp>
    </p:spTree>
    <p:extLst>
      <p:ext uri="{BB962C8B-B14F-4D97-AF65-F5344CB8AC3E}">
        <p14:creationId xmlns:p14="http://schemas.microsoft.com/office/powerpoint/2010/main" val="1184427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D0ECA-8434-354E-6F4F-A6823978B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21AAE-066C-6F2B-877A-D41BCDDF2B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9D19A-EF7B-F2CB-06B1-E8AEEA99A7B4}"/>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2FBFA7C3-E1FA-F049-A569-4E2D76AAB20E}"/>
              </a:ext>
            </a:extLst>
          </p:cNvPr>
          <p:cNvSpPr>
            <a:spLocks noGrp="1"/>
          </p:cNvSpPr>
          <p:nvPr>
            <p:ph type="sldNum" sz="quarter" idx="10"/>
          </p:nvPr>
        </p:nvSpPr>
        <p:spPr/>
        <p:txBody>
          <a:bodyPr/>
          <a:lstStyle/>
          <a:p>
            <a:fld id="{ADD69D34-5A5C-3D49-B643-E76A65D3C479}" type="slidenum">
              <a:rPr lang="en-US" smtClean="0"/>
              <a:pPr/>
              <a:t>15</a:t>
            </a:fld>
            <a:endParaRPr lang="en-US"/>
          </a:p>
        </p:txBody>
      </p:sp>
    </p:spTree>
    <p:extLst>
      <p:ext uri="{BB962C8B-B14F-4D97-AF65-F5344CB8AC3E}">
        <p14:creationId xmlns:p14="http://schemas.microsoft.com/office/powerpoint/2010/main" val="2128666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A5888-3570-18B9-36AC-62A323A798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46F63A-08CF-5CC2-FA31-4BBF97912E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6D425-432C-7465-06F6-CFFB66624286}"/>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D23C9983-D91F-C46E-7FA6-F50BE5A246E4}"/>
              </a:ext>
            </a:extLst>
          </p:cNvPr>
          <p:cNvSpPr>
            <a:spLocks noGrp="1"/>
          </p:cNvSpPr>
          <p:nvPr>
            <p:ph type="sldNum" sz="quarter" idx="10"/>
          </p:nvPr>
        </p:nvSpPr>
        <p:spPr/>
        <p:txBody>
          <a:bodyPr/>
          <a:lstStyle/>
          <a:p>
            <a:fld id="{ADD69D34-5A5C-3D49-B643-E76A65D3C479}" type="slidenum">
              <a:rPr lang="en-US" smtClean="0"/>
              <a:pPr/>
              <a:t>16</a:t>
            </a:fld>
            <a:endParaRPr lang="en-US"/>
          </a:p>
        </p:txBody>
      </p:sp>
    </p:spTree>
    <p:extLst>
      <p:ext uri="{BB962C8B-B14F-4D97-AF65-F5344CB8AC3E}">
        <p14:creationId xmlns:p14="http://schemas.microsoft.com/office/powerpoint/2010/main" val="15281705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F6EB2-C719-7184-2B17-51CBD91961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62506-6556-5596-64A3-D6A7B42B6B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4A49E0-7801-3544-6CB8-40AC168A625B}"/>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E2CB9D91-ECCD-3AAB-598C-628F2A51F439}"/>
              </a:ext>
            </a:extLst>
          </p:cNvPr>
          <p:cNvSpPr>
            <a:spLocks noGrp="1"/>
          </p:cNvSpPr>
          <p:nvPr>
            <p:ph type="sldNum" sz="quarter" idx="10"/>
          </p:nvPr>
        </p:nvSpPr>
        <p:spPr/>
        <p:txBody>
          <a:bodyPr/>
          <a:lstStyle/>
          <a:p>
            <a:fld id="{ADD69D34-5A5C-3D49-B643-E76A65D3C479}" type="slidenum">
              <a:rPr lang="en-US" smtClean="0"/>
              <a:pPr/>
              <a:t>17</a:t>
            </a:fld>
            <a:endParaRPr lang="en-US"/>
          </a:p>
        </p:txBody>
      </p:sp>
    </p:spTree>
    <p:extLst>
      <p:ext uri="{BB962C8B-B14F-4D97-AF65-F5344CB8AC3E}">
        <p14:creationId xmlns:p14="http://schemas.microsoft.com/office/powerpoint/2010/main" val="2004363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2922F-7EF2-22EE-29C2-E7FFF67211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3FCC4-CFA9-EE78-3A41-A350C17EF5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531AD-2EB1-926D-6325-26964633B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12AA13-F44D-A312-C655-E96F8846C48A}"/>
              </a:ext>
            </a:extLst>
          </p:cNvPr>
          <p:cNvSpPr>
            <a:spLocks noGrp="1"/>
          </p:cNvSpPr>
          <p:nvPr>
            <p:ph type="sldNum" sz="quarter" idx="10"/>
          </p:nvPr>
        </p:nvSpPr>
        <p:spPr/>
        <p:txBody>
          <a:bodyPr/>
          <a:lstStyle/>
          <a:p>
            <a:fld id="{ADD69D34-5A5C-3D49-B643-E76A65D3C479}" type="slidenum">
              <a:rPr lang="en-US" smtClean="0"/>
              <a:pPr/>
              <a:t>2</a:t>
            </a:fld>
            <a:endParaRPr lang="en-US"/>
          </a:p>
        </p:txBody>
      </p:sp>
    </p:spTree>
    <p:extLst>
      <p:ext uri="{BB962C8B-B14F-4D97-AF65-F5344CB8AC3E}">
        <p14:creationId xmlns:p14="http://schemas.microsoft.com/office/powerpoint/2010/main" val="401890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D69D34-5A5C-3D49-B643-E76A65D3C479}" type="slidenum">
              <a:rPr lang="en-US" smtClean="0"/>
              <a:pPr/>
              <a:t>3</a:t>
            </a:fld>
            <a:endParaRPr lang="en-US"/>
          </a:p>
        </p:txBody>
      </p:sp>
    </p:spTree>
    <p:extLst>
      <p:ext uri="{BB962C8B-B14F-4D97-AF65-F5344CB8AC3E}">
        <p14:creationId xmlns:p14="http://schemas.microsoft.com/office/powerpoint/2010/main" val="3892215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D69D34-5A5C-3D49-B643-E76A65D3C479}" type="slidenum">
              <a:rPr lang="en-US" smtClean="0"/>
              <a:pPr/>
              <a:t>4</a:t>
            </a:fld>
            <a:endParaRPr lang="en-US"/>
          </a:p>
        </p:txBody>
      </p:sp>
    </p:spTree>
    <p:extLst>
      <p:ext uri="{BB962C8B-B14F-4D97-AF65-F5344CB8AC3E}">
        <p14:creationId xmlns:p14="http://schemas.microsoft.com/office/powerpoint/2010/main" val="3181485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47EE7-9C14-BAF6-3817-459D06D4C5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B7D3E3-2FA9-DFA7-FE79-089EADEE7F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E5785-A9CD-80F9-408C-96CD19749A0D}"/>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ECCD46C7-B719-2D34-834F-1EB671521A66}"/>
              </a:ext>
            </a:extLst>
          </p:cNvPr>
          <p:cNvSpPr>
            <a:spLocks noGrp="1"/>
          </p:cNvSpPr>
          <p:nvPr>
            <p:ph type="sldNum" sz="quarter" idx="10"/>
          </p:nvPr>
        </p:nvSpPr>
        <p:spPr/>
        <p:txBody>
          <a:bodyPr/>
          <a:lstStyle/>
          <a:p>
            <a:fld id="{ADD69D34-5A5C-3D49-B643-E76A65D3C479}" type="slidenum">
              <a:rPr lang="en-US" smtClean="0"/>
              <a:pPr/>
              <a:t>5</a:t>
            </a:fld>
            <a:endParaRPr lang="en-US"/>
          </a:p>
        </p:txBody>
      </p:sp>
    </p:spTree>
    <p:extLst>
      <p:ext uri="{BB962C8B-B14F-4D97-AF65-F5344CB8AC3E}">
        <p14:creationId xmlns:p14="http://schemas.microsoft.com/office/powerpoint/2010/main" val="3146647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ED094-EF57-6969-7F98-E7A071F48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FB6F0-BAC0-8A09-2F92-6CD87C726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17EF54-A47F-9B2F-3B2A-5594FEC1E3A7}"/>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0FB7C525-654B-E473-B617-AA938ED6BCE2}"/>
              </a:ext>
            </a:extLst>
          </p:cNvPr>
          <p:cNvSpPr>
            <a:spLocks noGrp="1"/>
          </p:cNvSpPr>
          <p:nvPr>
            <p:ph type="sldNum" sz="quarter" idx="10"/>
          </p:nvPr>
        </p:nvSpPr>
        <p:spPr/>
        <p:txBody>
          <a:bodyPr/>
          <a:lstStyle/>
          <a:p>
            <a:fld id="{ADD69D34-5A5C-3D49-B643-E76A65D3C479}" type="slidenum">
              <a:rPr lang="en-US" smtClean="0"/>
              <a:pPr/>
              <a:t>6</a:t>
            </a:fld>
            <a:endParaRPr lang="en-US"/>
          </a:p>
        </p:txBody>
      </p:sp>
    </p:spTree>
    <p:extLst>
      <p:ext uri="{BB962C8B-B14F-4D97-AF65-F5344CB8AC3E}">
        <p14:creationId xmlns:p14="http://schemas.microsoft.com/office/powerpoint/2010/main" val="2782748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139C6-86E8-E90A-05C7-1BFC3427A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DD9A60-644C-58EF-BDE5-E3773C3AF0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F6A7F-A336-AD7D-C20D-29EBCC3F5D04}"/>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42BEFDCE-F146-B80D-FBE7-05FF11C422C7}"/>
              </a:ext>
            </a:extLst>
          </p:cNvPr>
          <p:cNvSpPr>
            <a:spLocks noGrp="1"/>
          </p:cNvSpPr>
          <p:nvPr>
            <p:ph type="sldNum" sz="quarter" idx="10"/>
          </p:nvPr>
        </p:nvSpPr>
        <p:spPr/>
        <p:txBody>
          <a:bodyPr/>
          <a:lstStyle/>
          <a:p>
            <a:fld id="{ADD69D34-5A5C-3D49-B643-E76A65D3C479}" type="slidenum">
              <a:rPr lang="en-US" smtClean="0"/>
              <a:pPr/>
              <a:t>7</a:t>
            </a:fld>
            <a:endParaRPr lang="en-US"/>
          </a:p>
        </p:txBody>
      </p:sp>
    </p:spTree>
    <p:extLst>
      <p:ext uri="{BB962C8B-B14F-4D97-AF65-F5344CB8AC3E}">
        <p14:creationId xmlns:p14="http://schemas.microsoft.com/office/powerpoint/2010/main" val="3340361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D69D34-5A5C-3D49-B643-E76A65D3C479}" type="slidenum">
              <a:rPr lang="en-US" smtClean="0"/>
              <a:pPr/>
              <a:t>8</a:t>
            </a:fld>
            <a:endParaRPr lang="en-US"/>
          </a:p>
        </p:txBody>
      </p:sp>
    </p:spTree>
    <p:extLst>
      <p:ext uri="{BB962C8B-B14F-4D97-AF65-F5344CB8AC3E}">
        <p14:creationId xmlns:p14="http://schemas.microsoft.com/office/powerpoint/2010/main" val="3346140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9FC8D-EFD1-DF1C-E921-8A97D531F6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52DCAE-4580-741D-900F-6A8AFC17F3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980F5F-D748-F91E-8F26-05701BA5100E}"/>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0EE67F82-7151-EA9F-FE21-CA8CBB19027F}"/>
              </a:ext>
            </a:extLst>
          </p:cNvPr>
          <p:cNvSpPr>
            <a:spLocks noGrp="1"/>
          </p:cNvSpPr>
          <p:nvPr>
            <p:ph type="sldNum" sz="quarter" idx="10"/>
          </p:nvPr>
        </p:nvSpPr>
        <p:spPr/>
        <p:txBody>
          <a:bodyPr/>
          <a:lstStyle/>
          <a:p>
            <a:fld id="{ADD69D34-5A5C-3D49-B643-E76A65D3C479}" type="slidenum">
              <a:rPr lang="en-US" smtClean="0"/>
              <a:pPr/>
              <a:t>9</a:t>
            </a:fld>
            <a:endParaRPr lang="en-US"/>
          </a:p>
        </p:txBody>
      </p:sp>
    </p:spTree>
    <p:extLst>
      <p:ext uri="{BB962C8B-B14F-4D97-AF65-F5344CB8AC3E}">
        <p14:creationId xmlns:p14="http://schemas.microsoft.com/office/powerpoint/2010/main" val="289119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852909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671250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982312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1891320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368734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1825159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79617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370352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1100018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316565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480897-76F6-7D4B-B0C7-E912BFD1DBA8}"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53E5-001E-B84C-8FC1-682C9A534D81}" type="slidenum">
              <a:rPr lang="en-US" smtClean="0"/>
              <a:pPr/>
              <a:t>‹#›</a:t>
            </a:fld>
            <a:endParaRPr lang="en-US"/>
          </a:p>
        </p:txBody>
      </p:sp>
    </p:spTree>
    <p:extLst>
      <p:ext uri="{BB962C8B-B14F-4D97-AF65-F5344CB8AC3E}">
        <p14:creationId xmlns:p14="http://schemas.microsoft.com/office/powerpoint/2010/main" val="1195869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80897-76F6-7D4B-B0C7-E912BFD1DBA8}" type="datetimeFigureOut">
              <a:rPr lang="en-US" smtClean="0"/>
              <a:pPr/>
              <a:t>10/24/2025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53E5-001E-B84C-8FC1-682C9A534D81}" type="slidenum">
              <a:rPr lang="en-US" smtClean="0"/>
              <a:pPr/>
              <a:t>‹#›</a:t>
            </a:fld>
            <a:endParaRPr lang="en-US"/>
          </a:p>
        </p:txBody>
      </p:sp>
    </p:spTree>
    <p:extLst>
      <p:ext uri="{BB962C8B-B14F-4D97-AF65-F5344CB8AC3E}">
        <p14:creationId xmlns:p14="http://schemas.microsoft.com/office/powerpoint/2010/main" val="1574855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myuhc.com/virtualvisits" TargetMode="External"/><Relationship Id="rId4" Type="http://schemas.openxmlformats.org/officeDocument/2006/relationships/hyperlink" Target="https://clients.garnett-powers.com/pd/northwesternu/find_provider/"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clients.garnett-powers.com/pd/northwesternu/find_provider/" TargetMode="External"/><Relationship Id="rId4" Type="http://schemas.openxmlformats.org/officeDocument/2006/relationships/hyperlink" Target="myUHC.co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clients.garnett-powers.com/pd/northwesternu/login/" TargetMode="External"/><Relationship Id="rId5" Type="http://schemas.openxmlformats.org/officeDocument/2006/relationships/hyperlink" Target="https://clients.garnett-powers.com/pd/northwesternu/documents/" TargetMode="External"/><Relationship Id="rId4" Type="http://schemas.openxmlformats.org/officeDocument/2006/relationships/hyperlink" Target="https://clients.garnett-powers.com/pd/northwesternu/plans_benefits/"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enroll.realappeal.com" TargetMode="External"/><Relationship Id="rId3" Type="http://schemas.openxmlformats.org/officeDocument/2006/relationships/image" Target="../media/image1.jpeg"/><Relationship Id="rId7" Type="http://schemas.openxmlformats.org/officeDocument/2006/relationships/hyperlink" Target="https://clients.garnett-powers.com/pd/northwesternu/UHCMedical/default.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legaleaseplan.com/" TargetMode="External"/><Relationship Id="rId5" Type="http://schemas.openxmlformats.org/officeDocument/2006/relationships/hyperlink" Target="https://clients.garnett-powers.com/pd/northwesternu/wellness_benefits/" TargetMode="External"/><Relationship Id="rId10" Type="http://schemas.openxmlformats.org/officeDocument/2006/relationships/image" Target="../media/image3.png"/><Relationship Id="rId4" Type="http://schemas.openxmlformats.org/officeDocument/2006/relationships/hyperlink" Target="https://hr.northwestern.edu/benefits/well-being/programs/employee-assistance-program/" TargetMode="External"/><Relationship Id="rId9" Type="http://schemas.openxmlformats.org/officeDocument/2006/relationships/hyperlink" Target="uhc.app/cal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clients.garnett-powers.com/pd/northwestern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UniversityServices.GBS.nupfbp@ajg.com" TargetMode="External"/><Relationship Id="rId5" Type="http://schemas.openxmlformats.org/officeDocument/2006/relationships/hyperlink" Target="https://clients.garnett-powers.com/pd/northwesternu/plans_benefits/" TargetMode="Externa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clients.garnett-powers.com/pd/northwesternu/continuing_coverag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3.xml"/><Relationship Id="rId4" Type="http://schemas.openxmlformats.org/officeDocument/2006/relationships/hyperlink" Target="https://clients.garnett-powers.com/pd/northwesternu/login/"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yuhc.com/virtualvisits" TargetMode="External"/><Relationship Id="rId5" Type="http://schemas.openxmlformats.org/officeDocument/2006/relationships/hyperlink" Target="https://clients.garnett-powers.com/pd/northwesternu/" TargetMode="External"/><Relationship Id="rId4" Type="http://schemas.openxmlformats.org/officeDocument/2006/relationships/hyperlink" Target="mailto:UniversityServices.GBS.nupfbp@ajg.com" TargetMode="Externa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1.xml"/><Relationship Id="rId18" Type="http://schemas.openxmlformats.org/officeDocument/2006/relationships/slide" Target="slide16.xml"/><Relationship Id="rId3" Type="http://schemas.openxmlformats.org/officeDocument/2006/relationships/image" Target="../media/image2.jpeg"/><Relationship Id="rId7" Type="http://schemas.openxmlformats.org/officeDocument/2006/relationships/slide" Target="slide6.xml"/><Relationship Id="rId12" Type="http://schemas.openxmlformats.org/officeDocument/2006/relationships/slide" Target="slide10.xml"/><Relationship Id="rId17" Type="http://schemas.openxmlformats.org/officeDocument/2006/relationships/slide" Target="slide15.xml"/><Relationship Id="rId2" Type="http://schemas.openxmlformats.org/officeDocument/2006/relationships/notesSlide" Target="../notesSlides/notesSlide2.xml"/><Relationship Id="rId16" Type="http://schemas.openxmlformats.org/officeDocument/2006/relationships/slide" Target="slide14.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image" Target="../media/image3.png"/><Relationship Id="rId5" Type="http://schemas.openxmlformats.org/officeDocument/2006/relationships/slide" Target="slide4.xml"/><Relationship Id="rId15" Type="http://schemas.openxmlformats.org/officeDocument/2006/relationships/slide" Target="slide13.xml"/><Relationship Id="rId10" Type="http://schemas.openxmlformats.org/officeDocument/2006/relationships/slide" Target="slide9.xml"/><Relationship Id="rId19" Type="http://schemas.openxmlformats.org/officeDocument/2006/relationships/slide" Target="slide17.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clients.garnett-powers.com/pd/northwesternu/find_provide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clients.garnett-powers.com/pd/northwesternu/"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clients.garnett-powers.com/pd/northwesternu/downloads/NU%20Step%20by%20Step%20enrollment%20instructions.pdf" TargetMode="External"/><Relationship Id="rId4" Type="http://schemas.openxmlformats.org/officeDocument/2006/relationships/hyperlink" Target="https://clients.garnett-powers.com/pd/northwesternu/logi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clients.garnett-powers.com/pd/northwesternu/dependent_verification/" TargetMode="External"/><Relationship Id="rId4" Type="http://schemas.openxmlformats.org/officeDocument/2006/relationships/hyperlink" Target="https://clients.garnett-powers.com/pd/northwesternu/logi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yuhc.com/virtualvisits" TargetMode="External"/><Relationship Id="rId5" Type="http://schemas.openxmlformats.org/officeDocument/2006/relationships/hyperlink" Target="https://clients.garnett-powers.com/pd/northwesternu/documents/" TargetMode="External"/><Relationship Id="rId4" Type="http://schemas.openxmlformats.org/officeDocument/2006/relationships/hyperlink" Target="https://clients.garnett-powers.com/pd/northwesternu/plans_benefit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myUHC.com" TargetMode="External"/><Relationship Id="rId4" Type="http://schemas.openxmlformats.org/officeDocument/2006/relationships/hyperlink" Target="https://member.uhc.com/myuhc"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guardianlife.com/dental-insurance" TargetMode="External"/><Relationship Id="rId3" Type="http://schemas.openxmlformats.org/officeDocument/2006/relationships/image" Target="../media/image1.jpeg"/><Relationship Id="rId7" Type="http://schemas.openxmlformats.org/officeDocument/2006/relationships/hyperlink" Target="https://clients.garnett-powers.com/pd/northwesternu/document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clients.garnett-powers.com/pd/northwesternu/plans_benefits/" TargetMode="External"/><Relationship Id="rId11" Type="http://schemas.openxmlformats.org/officeDocument/2006/relationships/hyperlink" Target="https://clients.garnett-powers.com/pd/northwesternu/" TargetMode="External"/><Relationship Id="rId5" Type="http://schemas.openxmlformats.org/officeDocument/2006/relationships/image" Target="../media/image3.png"/><Relationship Id="rId10" Type="http://schemas.openxmlformats.org/officeDocument/2006/relationships/hyperlink" Target="https://clients.garnett-powers.com/pd/northwesternu/find_provider/" TargetMode="External"/><Relationship Id="rId4" Type="http://schemas.openxmlformats.org/officeDocument/2006/relationships/hyperlink" Target="myuhc.com" TargetMode="External"/><Relationship Id="rId9" Type="http://schemas.openxmlformats.org/officeDocument/2006/relationships/hyperlink" Target="https://www.eyemed.com/en-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99B7259-A6E7-A044-C3F4-D0389C9F9A0F}"/>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4" y="-24342"/>
            <a:ext cx="12192000" cy="6377030"/>
          </a:xfrm>
          <a:prstGeom prst="rect">
            <a:avLst/>
          </a:prstGeom>
        </p:spPr>
      </p:pic>
      <p:pic>
        <p:nvPicPr>
          <p:cNvPr id="15" name="Picture 14"/>
          <p:cNvPicPr>
            <a:picLocks noChangeAspect="1"/>
          </p:cNvPicPr>
          <p:nvPr/>
        </p:nvPicPr>
        <p:blipFill>
          <a:blip r:embed="rId4">
            <a:alphaModFix amt="15000"/>
            <a:extLst>
              <a:ext uri="{28A0092B-C50C-407E-A947-70E740481C1C}">
                <a14:useLocalDpi xmlns:a14="http://schemas.microsoft.com/office/drawing/2010/main" val="0"/>
              </a:ext>
            </a:extLst>
          </a:blip>
          <a:stretch>
            <a:fillRect/>
          </a:stretch>
        </p:blipFill>
        <p:spPr>
          <a:xfrm>
            <a:off x="0" y="0"/>
            <a:ext cx="12192000" cy="4953000"/>
          </a:xfrm>
          <a:prstGeom prst="rect">
            <a:avLst/>
          </a:prstGeom>
        </p:spPr>
      </p:pic>
      <p:sp>
        <p:nvSpPr>
          <p:cNvPr id="9" name="TextBox 8"/>
          <p:cNvSpPr txBox="1"/>
          <p:nvPr/>
        </p:nvSpPr>
        <p:spPr>
          <a:xfrm>
            <a:off x="2230357" y="1768762"/>
            <a:ext cx="7366334" cy="1446550"/>
          </a:xfrm>
          <a:prstGeom prst="rect">
            <a:avLst/>
          </a:prstGeom>
          <a:noFill/>
        </p:spPr>
        <p:txBody>
          <a:bodyPr wrap="square" rtlCol="0">
            <a:spAutoFit/>
          </a:bodyPr>
          <a:lstStyle/>
          <a:p>
            <a:pPr algn="ctr"/>
            <a:r>
              <a:rPr lang="en-US" sz="4400" dirty="0">
                <a:solidFill>
                  <a:schemeClr val="accent5">
                    <a:lumMod val="50000"/>
                  </a:schemeClr>
                </a:solidFill>
                <a:latin typeface="Source Sans Pro Light" charset="0"/>
                <a:ea typeface="Source Sans Pro Light" charset="0"/>
                <a:cs typeface="Source Sans Pro Light" charset="0"/>
              </a:rPr>
              <a:t>Northwestern University</a:t>
            </a:r>
          </a:p>
          <a:p>
            <a:pPr algn="ctr"/>
            <a:r>
              <a:rPr lang="en-US" sz="4400" dirty="0">
                <a:solidFill>
                  <a:schemeClr val="accent5">
                    <a:lumMod val="50000"/>
                  </a:schemeClr>
                </a:solidFill>
                <a:latin typeface="Source Sans Pro Light" charset="0"/>
                <a:ea typeface="Source Sans Pro Light" charset="0"/>
                <a:cs typeface="Source Sans Pro Light" charset="0"/>
              </a:rPr>
              <a:t>Postdoctoral Benefit Program </a:t>
            </a:r>
          </a:p>
        </p:txBody>
      </p:sp>
      <p:sp>
        <p:nvSpPr>
          <p:cNvPr id="11" name="Rectangle 10"/>
          <p:cNvSpPr/>
          <p:nvPr/>
        </p:nvSpPr>
        <p:spPr>
          <a:xfrm>
            <a:off x="-8" y="5016589"/>
            <a:ext cx="12192000" cy="1905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333329" y="2906563"/>
            <a:ext cx="9525334" cy="2308324"/>
          </a:xfrm>
          <a:prstGeom prst="rect">
            <a:avLst/>
          </a:prstGeom>
          <a:noFill/>
        </p:spPr>
        <p:txBody>
          <a:bodyPr wrap="square" rtlCol="0">
            <a:spAutoFit/>
          </a:bodyPr>
          <a:lstStyle/>
          <a:p>
            <a:pPr algn="ctr"/>
            <a:endParaRPr lang="en-US" sz="3600" dirty="0">
              <a:solidFill>
                <a:schemeClr val="accent5">
                  <a:lumMod val="50000"/>
                </a:schemeClr>
              </a:solidFill>
              <a:latin typeface="Source Sans Pro Semibold" charset="0"/>
              <a:ea typeface="Source Sans Pro Semibold" charset="0"/>
              <a:cs typeface="Source Sans Pro Semibold" charset="0"/>
            </a:endParaRPr>
          </a:p>
          <a:p>
            <a:pPr algn="ctr"/>
            <a:r>
              <a:rPr lang="en-US" sz="3600" dirty="0">
                <a:solidFill>
                  <a:schemeClr val="accent5">
                    <a:lumMod val="50000"/>
                  </a:schemeClr>
                </a:solidFill>
                <a:latin typeface="Source Sans Pro Semibold" charset="0"/>
                <a:ea typeface="Source Sans Pro Semibold" charset="0"/>
                <a:cs typeface="Source Sans Pro Semibold" charset="0"/>
              </a:rPr>
              <a:t>Frequently Asked Questions </a:t>
            </a:r>
          </a:p>
          <a:p>
            <a:pPr algn="ctr"/>
            <a:r>
              <a:rPr lang="en-US" sz="3600" dirty="0">
                <a:solidFill>
                  <a:schemeClr val="accent5">
                    <a:lumMod val="50000"/>
                  </a:schemeClr>
                </a:solidFill>
                <a:latin typeface="Source Sans Pro Semibold" charset="0"/>
                <a:ea typeface="Source Sans Pro Semibold" charset="0"/>
                <a:cs typeface="Source Sans Pro Semibold" charset="0"/>
              </a:rPr>
              <a:t>(FAQs)</a:t>
            </a:r>
          </a:p>
          <a:p>
            <a:pPr algn="ctr"/>
            <a:endParaRPr lang="en-US" sz="3600" dirty="0">
              <a:solidFill>
                <a:schemeClr val="accent5">
                  <a:lumMod val="50000"/>
                </a:schemeClr>
              </a:solidFill>
              <a:latin typeface="Source Sans Pro Semibold" charset="0"/>
              <a:ea typeface="Source Sans Pro Semibold" charset="0"/>
              <a:cs typeface="Source Sans Pro Semibold" charset="0"/>
            </a:endParaRPr>
          </a:p>
        </p:txBody>
      </p:sp>
      <p:sp>
        <p:nvSpPr>
          <p:cNvPr id="13" name="TextBox 12"/>
          <p:cNvSpPr txBox="1"/>
          <p:nvPr/>
        </p:nvSpPr>
        <p:spPr>
          <a:xfrm>
            <a:off x="9764398" y="6581001"/>
            <a:ext cx="2721596" cy="276999"/>
          </a:xfrm>
          <a:prstGeom prst="rect">
            <a:avLst/>
          </a:prstGeom>
          <a:noFill/>
        </p:spPr>
        <p:txBody>
          <a:bodyPr wrap="square" rtlCol="0">
            <a:spAutoFit/>
          </a:bodyPr>
          <a:lstStyle/>
          <a:p>
            <a:pPr algn="ctr"/>
            <a:r>
              <a:rPr lang="en-US" sz="1200" dirty="0">
                <a:solidFill>
                  <a:schemeClr val="bg1"/>
                </a:solidFill>
                <a:latin typeface="Source Sans Pro" panose="020B0503030403020204" pitchFamily="34" charset="0"/>
                <a:ea typeface="Source Sans Pro Semibold" charset="0"/>
                <a:cs typeface="Source Sans Pro Semibold" charset="0"/>
              </a:rPr>
              <a:t>Version 2.0 / Revised 10/2025</a:t>
            </a:r>
          </a:p>
        </p:txBody>
      </p:sp>
      <p:pic>
        <p:nvPicPr>
          <p:cNvPr id="4" name="Picture 3">
            <a:extLst>
              <a:ext uri="{FF2B5EF4-FFF2-40B4-BE49-F238E27FC236}">
                <a16:creationId xmlns:a16="http://schemas.microsoft.com/office/drawing/2014/main" id="{A0D19152-E977-D15B-BC1C-DB5A2C271B5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2" name="TextBox 1">
            <a:extLst>
              <a:ext uri="{FF2B5EF4-FFF2-40B4-BE49-F238E27FC236}">
                <a16:creationId xmlns:a16="http://schemas.microsoft.com/office/drawing/2014/main" id="{6FC92E29-4952-5836-8531-12CE23CBF006}"/>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99799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10</a:t>
            </a:r>
          </a:p>
        </p:txBody>
      </p:sp>
      <p:sp>
        <p:nvSpPr>
          <p:cNvPr id="15" name="TextBox 14"/>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2" name="AutoShape 2" descr="Image result for anthem blue cross logo"/>
          <p:cNvSpPr>
            <a:spLocks noChangeAspect="1" noChangeArrowheads="1"/>
          </p:cNvSpPr>
          <p:nvPr/>
        </p:nvSpPr>
        <p:spPr bwMode="auto">
          <a:xfrm>
            <a:off x="155575" y="-144463"/>
            <a:ext cx="928252" cy="92825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a:extLst>
              <a:ext uri="{FF2B5EF4-FFF2-40B4-BE49-F238E27FC236}">
                <a16:creationId xmlns:a16="http://schemas.microsoft.com/office/drawing/2014/main" id="{3904BD93-59B5-415C-9883-3F328F79A1EA}"/>
              </a:ext>
            </a:extLst>
          </p:cNvPr>
          <p:cNvGraphicFramePr>
            <a:graphicFrameLocks noGrp="1"/>
          </p:cNvGraphicFramePr>
          <p:nvPr>
            <p:extLst>
              <p:ext uri="{D42A27DB-BD31-4B8C-83A1-F6EECF244321}">
                <p14:modId xmlns:p14="http://schemas.microsoft.com/office/powerpoint/2010/main" val="793369079"/>
              </p:ext>
            </p:extLst>
          </p:nvPr>
        </p:nvGraphicFramePr>
        <p:xfrm>
          <a:off x="155374" y="1513595"/>
          <a:ext cx="11881252" cy="4705982"/>
        </p:xfrm>
        <a:graphic>
          <a:graphicData uri="http://schemas.openxmlformats.org/drawingml/2006/table">
            <a:tbl>
              <a:tblPr firstRow="1" bandRow="1">
                <a:tableStyleId>{93296810-A885-4BE3-A3E7-6D5BEEA58F35}</a:tableStyleId>
              </a:tblPr>
              <a:tblGrid>
                <a:gridCol w="3537706">
                  <a:extLst>
                    <a:ext uri="{9D8B030D-6E8A-4147-A177-3AD203B41FA5}">
                      <a16:colId xmlns:a16="http://schemas.microsoft.com/office/drawing/2014/main" val="20001"/>
                    </a:ext>
                  </a:extLst>
                </a:gridCol>
                <a:gridCol w="8343546">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6418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Seeking Care</a:t>
                      </a:r>
                    </a:p>
                  </a:txBody>
                  <a:tcPr anchor="ctr">
                    <a:solidFill>
                      <a:schemeClr val="accent1">
                        <a:lumMod val="40000"/>
                        <a:lumOff val="60000"/>
                      </a:schemeClr>
                    </a:solidFill>
                  </a:tcPr>
                </a:tc>
                <a:tc hMerge="1">
                  <a:txBody>
                    <a:bodyPr/>
                    <a:lstStyle/>
                    <a:p>
                      <a:endParaRPr lang="en-US" sz="1050" b="1" i="1" kern="1200" baseline="0" dirty="0">
                        <a:solidFill>
                          <a:schemeClr val="dk1"/>
                        </a:solidFill>
                        <a:latin typeface="+mn-lt"/>
                        <a:ea typeface="+mn-ea"/>
                        <a:cs typeface="+mn-cs"/>
                      </a:endParaRPr>
                    </a:p>
                  </a:txBody>
                  <a:tcPr anchor="ctr">
                    <a:solidFill>
                      <a:schemeClr val="accent6">
                        <a:lumMod val="20000"/>
                        <a:lumOff val="80000"/>
                      </a:schemeClr>
                    </a:solidFill>
                  </a:tcPr>
                </a:tc>
                <a:extLst>
                  <a:ext uri="{0D108BD9-81ED-4DB2-BD59-A6C34878D82A}">
                    <a16:rowId xmlns:a16="http://schemas.microsoft.com/office/drawing/2014/main" val="2650240749"/>
                  </a:ext>
                </a:extLst>
              </a:tr>
              <a:tr h="464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Where should I seek care?</a:t>
                      </a:r>
                    </a:p>
                  </a:txBody>
                  <a:tcPr anchor="ctr">
                    <a:solidFill>
                      <a:schemeClr val="accent6">
                        <a:lumMod val="40000"/>
                        <a:lumOff val="60000"/>
                      </a:schemeClr>
                    </a:solidFill>
                  </a:tcPr>
                </a:tc>
                <a:tc>
                  <a:txBody>
                    <a:bodyPr/>
                    <a:lstStyle/>
                    <a:p>
                      <a:r>
                        <a:rPr lang="en-US" sz="1050" b="1" i="0" kern="1200" baseline="0" dirty="0">
                          <a:solidFill>
                            <a:schemeClr val="dk1"/>
                          </a:solidFill>
                          <a:latin typeface="+mn-lt"/>
                          <a:ea typeface="+mn-ea"/>
                          <a:cs typeface="+mn-cs"/>
                        </a:rPr>
                        <a:t>Telemedicine: </a:t>
                      </a:r>
                      <a:r>
                        <a:rPr lang="en-US" sz="1050" b="0" i="0" kern="1200" baseline="0" dirty="0">
                          <a:solidFill>
                            <a:schemeClr val="dk1"/>
                          </a:solidFill>
                          <a:latin typeface="+mn-lt"/>
                          <a:ea typeface="+mn-ea"/>
                          <a:cs typeface="+mn-cs"/>
                        </a:rPr>
                        <a:t>Cough/cold, flu, bronchitis, rashes, allergies, sinus infection, etc. Free! Doctors available 24/7 for phone or video consults.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500" b="1" i="0"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i="0" kern="1200" baseline="0" dirty="0">
                          <a:solidFill>
                            <a:schemeClr val="dk1"/>
                          </a:solidFill>
                          <a:latin typeface="+mn-lt"/>
                          <a:ea typeface="+mn-ea"/>
                          <a:cs typeface="+mn-cs"/>
                        </a:rPr>
                        <a:t>Walk-In Clinic: </a:t>
                      </a:r>
                      <a:r>
                        <a:rPr lang="en-US" sz="1050" b="0" i="0" kern="1200" baseline="0" dirty="0">
                          <a:solidFill>
                            <a:schemeClr val="dk1"/>
                          </a:solidFill>
                          <a:latin typeface="+mn-lt"/>
                          <a:ea typeface="+mn-ea"/>
                          <a:cs typeface="+mn-cs"/>
                        </a:rPr>
                        <a:t>Cough/cold, flu, urinary tract infections, allergies, sinus infection, minor cuts and scrapes, bronchitis, rash, etc. Affordable, usually only $100-250. Can be seen by a doctor quickly and they are open late nights and weekends, but not 24/7.</a:t>
                      </a:r>
                    </a:p>
                    <a:p>
                      <a:endParaRPr lang="en-US" sz="500" b="1" i="0" kern="1200" baseline="0" dirty="0">
                        <a:solidFill>
                          <a:schemeClr val="dk1"/>
                        </a:solidFill>
                        <a:latin typeface="+mn-lt"/>
                        <a:ea typeface="+mn-ea"/>
                        <a:cs typeface="+mn-cs"/>
                      </a:endParaRPr>
                    </a:p>
                    <a:p>
                      <a:r>
                        <a:rPr lang="en-US" sz="1050" b="1" i="0" kern="1200" baseline="0" dirty="0">
                          <a:solidFill>
                            <a:schemeClr val="dk1"/>
                          </a:solidFill>
                          <a:latin typeface="+mn-lt"/>
                          <a:ea typeface="+mn-ea"/>
                          <a:cs typeface="+mn-cs"/>
                        </a:rPr>
                        <a:t>Urgent Care: </a:t>
                      </a:r>
                      <a:r>
                        <a:rPr lang="en-US" sz="1050" b="0" i="0" kern="1200" baseline="0" dirty="0">
                          <a:solidFill>
                            <a:schemeClr val="dk1"/>
                          </a:solidFill>
                          <a:latin typeface="+mn-lt"/>
                          <a:ea typeface="+mn-ea"/>
                          <a:cs typeface="+mn-cs"/>
                        </a:rPr>
                        <a:t>Cough/cold, flu, urinary tract infections, allergies, sinus infection, minor cuts and scrapes, bronchitis, rash, etc. Affordable, usually only $100-250.Can be seen by a doctor quickly and they are open late nights and weekends, but not 24/7.</a:t>
                      </a:r>
                    </a:p>
                    <a:p>
                      <a:endParaRPr lang="en-US" sz="500" b="1" i="0" kern="1200" baseline="0" dirty="0">
                        <a:solidFill>
                          <a:schemeClr val="dk1"/>
                        </a:solidFill>
                        <a:latin typeface="+mn-lt"/>
                        <a:ea typeface="+mn-ea"/>
                        <a:cs typeface="+mn-cs"/>
                      </a:endParaRPr>
                    </a:p>
                    <a:p>
                      <a:r>
                        <a:rPr lang="en-US" sz="1050" b="1" i="0" kern="1200" baseline="0" dirty="0">
                          <a:solidFill>
                            <a:schemeClr val="dk1"/>
                          </a:solidFill>
                          <a:latin typeface="+mn-lt"/>
                          <a:ea typeface="+mn-ea"/>
                          <a:cs typeface="+mn-cs"/>
                        </a:rPr>
                        <a:t>Primary Care Physician</a:t>
                      </a:r>
                      <a:r>
                        <a:rPr lang="en-US" sz="1050" b="0" i="0" kern="1200" baseline="0" dirty="0">
                          <a:solidFill>
                            <a:schemeClr val="dk1"/>
                          </a:solidFill>
                          <a:latin typeface="+mn-lt"/>
                          <a:ea typeface="+mn-ea"/>
                          <a:cs typeface="+mn-cs"/>
                        </a:rPr>
                        <a:t>: Annual wellness visits, physicals, or minor issues like a cough, flu, minor pain, or to get a referral to see a specialist.</a:t>
                      </a:r>
                    </a:p>
                    <a:p>
                      <a:endParaRPr lang="en-US" sz="500" b="1" i="0" kern="1200" baseline="0" dirty="0">
                        <a:solidFill>
                          <a:schemeClr val="dk1"/>
                        </a:solidFill>
                        <a:latin typeface="+mn-lt"/>
                        <a:ea typeface="+mn-ea"/>
                        <a:cs typeface="+mn-cs"/>
                      </a:endParaRPr>
                    </a:p>
                    <a:p>
                      <a:r>
                        <a:rPr lang="en-US" sz="1050" b="1" i="0" kern="1200" baseline="0" dirty="0">
                          <a:solidFill>
                            <a:schemeClr val="dk1"/>
                          </a:solidFill>
                          <a:latin typeface="+mn-lt"/>
                          <a:ea typeface="+mn-ea"/>
                          <a:cs typeface="+mn-cs"/>
                        </a:rPr>
                        <a:t>Specialist: </a:t>
                      </a:r>
                      <a:r>
                        <a:rPr lang="en-US" sz="1050" b="0" i="0" kern="1200" baseline="0" dirty="0">
                          <a:solidFill>
                            <a:schemeClr val="dk1"/>
                          </a:solidFill>
                          <a:latin typeface="+mn-lt"/>
                          <a:ea typeface="+mn-ea"/>
                          <a:cs typeface="+mn-cs"/>
                        </a:rPr>
                        <a:t>Specific ailments or issues like arthritis, gastrointestinal issues, ear nose and throat (ENT), dermatology, heart conditions, etc.</a:t>
                      </a:r>
                    </a:p>
                    <a:p>
                      <a:endParaRPr lang="en-US" sz="500" b="1" i="0" kern="1200" baseline="0" dirty="0">
                        <a:solidFill>
                          <a:schemeClr val="dk1"/>
                        </a:solidFill>
                        <a:latin typeface="+mn-lt"/>
                        <a:ea typeface="+mn-ea"/>
                        <a:cs typeface="+mn-cs"/>
                      </a:endParaRPr>
                    </a:p>
                    <a:p>
                      <a:r>
                        <a:rPr lang="en-US" sz="1050" b="1" i="0" kern="1200" baseline="0" dirty="0">
                          <a:solidFill>
                            <a:schemeClr val="dk1"/>
                          </a:solidFill>
                          <a:latin typeface="+mn-lt"/>
                          <a:ea typeface="+mn-ea"/>
                          <a:cs typeface="+mn-cs"/>
                        </a:rPr>
                        <a:t>Emergency Room: </a:t>
                      </a:r>
                      <a:r>
                        <a:rPr lang="en-US" sz="1050" b="0" i="0" kern="1200" baseline="0" dirty="0">
                          <a:solidFill>
                            <a:schemeClr val="dk1"/>
                          </a:solidFill>
                          <a:latin typeface="+mn-lt"/>
                          <a:ea typeface="+mn-ea"/>
                          <a:cs typeface="+mn-cs"/>
                        </a:rPr>
                        <a:t>Should be reserved for loss of life or limb, car accident, severe burns, head trauma, heart attack, stroke, severe lacerations, etc. Open 24/7 but they are triaged, so you could wait longer for a less severe injury/illness. Much more costly than urgent cares or walk-in clinics.</a:t>
                      </a:r>
                      <a:endParaRPr lang="en-US" sz="1050" b="1"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644051295"/>
                  </a:ext>
                </a:extLst>
              </a:tr>
              <a:tr h="464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find a provider?</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baseline="0" dirty="0">
                          <a:solidFill>
                            <a:schemeClr val="dk1"/>
                          </a:solidFill>
                          <a:latin typeface="+mn-lt"/>
                          <a:ea typeface="+mn-ea"/>
                          <a:cs typeface="+mn-cs"/>
                        </a:rPr>
                        <a:t>Doctor, Clinic, Vision, or Dental: </a:t>
                      </a:r>
                      <a:r>
                        <a:rPr lang="en-US" sz="1050" kern="1200" baseline="0" dirty="0">
                          <a:solidFill>
                            <a:schemeClr val="dk1"/>
                          </a:solidFill>
                          <a:latin typeface="+mn-lt"/>
                          <a:ea typeface="+mn-ea"/>
                          <a:cs typeface="+mn-cs"/>
                        </a:rPr>
                        <a:t>You can find a medical, dental, or vision provider by visiting </a:t>
                      </a:r>
                      <a:r>
                        <a:rPr lang="en-US" sz="1050" b="0" kern="1200" baseline="0" dirty="0">
                          <a:solidFill>
                            <a:schemeClr val="dk1"/>
                          </a:solidFill>
                          <a:latin typeface="+mn-lt"/>
                          <a:ea typeface="+mn-ea"/>
                          <a:cs typeface="+mn-cs"/>
                        </a:rPr>
                        <a:t>the </a:t>
                      </a:r>
                      <a:r>
                        <a:rPr lang="en-US" sz="1050" b="0" kern="1200" baseline="0" dirty="0">
                          <a:solidFill>
                            <a:schemeClr val="dk1"/>
                          </a:solidFill>
                          <a:latin typeface="+mn-lt"/>
                          <a:ea typeface="+mn-ea"/>
                          <a:cs typeface="+mn-cs"/>
                          <a:hlinkClick r:id="rId4"/>
                        </a:rPr>
                        <a:t>Find a Provider</a:t>
                      </a:r>
                      <a:r>
                        <a:rPr lang="en-US" sz="1050" b="0" kern="1200" baseline="0" dirty="0">
                          <a:solidFill>
                            <a:schemeClr val="dk1"/>
                          </a:solidFill>
                          <a:latin typeface="+mn-lt"/>
                          <a:ea typeface="+mn-ea"/>
                          <a:cs typeface="+mn-cs"/>
                        </a:rPr>
                        <a:t> page</a:t>
                      </a:r>
                      <a:r>
                        <a:rPr lang="en-US" sz="1050" kern="1200" baseline="0" dirty="0">
                          <a:solidFill>
                            <a:schemeClr val="dk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dirty="0"/>
                        <a:t>Telemedicine: </a:t>
                      </a:r>
                      <a:r>
                        <a:rPr lang="en-US" sz="1050" dirty="0">
                          <a:hlinkClick r:id="rId5" action="ppaction://hlinkfile"/>
                        </a:rPr>
                        <a:t>UnitedHealthcare offers free 24/7 phone or virtual appointments</a:t>
                      </a:r>
                      <a:r>
                        <a:rPr lang="en-US" sz="1050" dirty="0"/>
                        <a:t>, talk to a licensed physician in minutes and even get a prescription if necessary.</a:t>
                      </a:r>
                    </a:p>
                  </a:txBody>
                  <a:tcPr anchor="ctr">
                    <a:solidFill>
                      <a:schemeClr val="accent6">
                        <a:lumMod val="40000"/>
                        <a:lumOff val="60000"/>
                      </a:schemeClr>
                    </a:solidFill>
                  </a:tcPr>
                </a:tc>
                <a:extLst>
                  <a:ext uri="{0D108BD9-81ED-4DB2-BD59-A6C34878D82A}">
                    <a16:rowId xmlns:a16="http://schemas.microsoft.com/office/drawing/2014/main" val="3135045534"/>
                  </a:ext>
                </a:extLst>
              </a:tr>
              <a:tr h="270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should I bring to my appointment?</a:t>
                      </a:r>
                    </a:p>
                  </a:txBody>
                  <a:tcPr anchor="ctr">
                    <a:solidFill>
                      <a:schemeClr val="accent6">
                        <a:lumMod val="40000"/>
                        <a:lumOff val="60000"/>
                      </a:schemeClr>
                    </a:solidFill>
                  </a:tcPr>
                </a:tc>
                <a:tc>
                  <a:txBody>
                    <a:bodyPr/>
                    <a:lstStyle/>
                    <a:p>
                      <a:r>
                        <a:rPr lang="en-US" sz="1050" b="0" i="0" kern="1200" baseline="0" dirty="0">
                          <a:solidFill>
                            <a:schemeClr val="dk1"/>
                          </a:solidFill>
                          <a:latin typeface="+mn-lt"/>
                          <a:ea typeface="+mn-ea"/>
                          <a:cs typeface="+mn-cs"/>
                        </a:rPr>
                        <a:t>When you visit the doctor, urgent care, walk-in clinic, or hospital, bring your medical ID card and a form of ID. </a:t>
                      </a:r>
                    </a:p>
                  </a:txBody>
                  <a:tcPr anchor="ctr">
                    <a:solidFill>
                      <a:schemeClr val="accent6">
                        <a:lumMod val="40000"/>
                        <a:lumOff val="60000"/>
                      </a:schemeClr>
                    </a:solidFill>
                  </a:tcPr>
                </a:tc>
                <a:extLst>
                  <a:ext uri="{0D108BD9-81ED-4DB2-BD59-A6C34878D82A}">
                    <a16:rowId xmlns:a16="http://schemas.microsoft.com/office/drawing/2014/main" val="2484039894"/>
                  </a:ext>
                </a:extLst>
              </a:tr>
              <a:tr h="464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need to see my doctor but haven’t been officially enrolled yet, what should I do?</a:t>
                      </a:r>
                    </a:p>
                  </a:txBody>
                  <a:tcPr anchor="ctr">
                    <a:solidFill>
                      <a:schemeClr val="accent6">
                        <a:lumMod val="40000"/>
                        <a:lumOff val="60000"/>
                      </a:schemeClr>
                    </a:solidFill>
                  </a:tcPr>
                </a:tc>
                <a:tc>
                  <a:txBody>
                    <a:bodyPr/>
                    <a:lstStyle/>
                    <a:p>
                      <a:pPr marL="0" algn="l" defTabSz="914400" rtl="0" eaLnBrk="1" latinLnBrk="0" hangingPunct="1"/>
                      <a:r>
                        <a:rPr lang="en-US" sz="1050" kern="1200" dirty="0">
                          <a:solidFill>
                            <a:schemeClr val="dk1"/>
                          </a:solidFill>
                          <a:latin typeface="+mn-lt"/>
                          <a:ea typeface="+mn-ea"/>
                          <a:cs typeface="+mn-cs"/>
                        </a:rPr>
                        <a:t>You will not have a subscriber ID from the insurance carrier until your</a:t>
                      </a:r>
                      <a:r>
                        <a:rPr lang="en-US" sz="1050" kern="1200" baseline="0" dirty="0">
                          <a:solidFill>
                            <a:schemeClr val="dk1"/>
                          </a:solidFill>
                          <a:latin typeface="+mn-lt"/>
                          <a:ea typeface="+mn-ea"/>
                          <a:cs typeface="+mn-cs"/>
                        </a:rPr>
                        <a:t> entire enrollment process has been completed.  If you are unsure if your enrollment process has been completed, please call Gallagher at </a:t>
                      </a:r>
                      <a:r>
                        <a:rPr lang="en-US" sz="1050" b="0" kern="1200" baseline="0" dirty="0">
                          <a:solidFill>
                            <a:schemeClr val="dk1"/>
                          </a:solidFill>
                          <a:latin typeface="+mn-lt"/>
                          <a:ea typeface="+mn-ea"/>
                          <a:cs typeface="+mn-cs"/>
                        </a:rPr>
                        <a:t>844-315-4550</a:t>
                      </a:r>
                      <a:r>
                        <a:rPr lang="en-US" sz="1050" kern="1200" baseline="0" dirty="0">
                          <a:solidFill>
                            <a:schemeClr val="dk1"/>
                          </a:solidFill>
                          <a:latin typeface="+mn-lt"/>
                          <a:ea typeface="+mn-ea"/>
                          <a:cs typeface="+mn-cs"/>
                        </a:rPr>
                        <a:t> and we can check on the status. In the absence of the ID card and subscriber ID, you may ask the provider to wait to submit a claim for payment until you receive your medical ID card.  The second option is to pay for the medical services in full and submit a medical claim form later for reimbursement according to the provisions of your plan. </a:t>
                      </a:r>
                    </a:p>
                  </a:txBody>
                  <a:tcPr anchor="ctr">
                    <a:solidFill>
                      <a:schemeClr val="accent6">
                        <a:lumMod val="40000"/>
                        <a:lumOff val="60000"/>
                      </a:schemeClr>
                    </a:solidFill>
                  </a:tcPr>
                </a:tc>
                <a:extLst>
                  <a:ext uri="{0D108BD9-81ED-4DB2-BD59-A6C34878D82A}">
                    <a16:rowId xmlns:a16="http://schemas.microsoft.com/office/drawing/2014/main" val="22798898"/>
                  </a:ext>
                </a:extLst>
              </a:tr>
              <a:tr h="464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remember which urgent care or hospital to go to?</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As a tip, once you know where you will be living, work, or going to school, use the </a:t>
                      </a:r>
                      <a:r>
                        <a:rPr lang="en-US" sz="1050" b="0" i="0" kern="1200" baseline="0" dirty="0">
                          <a:solidFill>
                            <a:schemeClr val="dk1"/>
                          </a:solidFill>
                          <a:latin typeface="+mn-lt"/>
                          <a:ea typeface="+mn-ea"/>
                          <a:cs typeface="+mn-cs"/>
                          <a:hlinkClick r:id="rId4"/>
                        </a:rPr>
                        <a:t>Find a Provider</a:t>
                      </a:r>
                      <a:r>
                        <a:rPr lang="en-US" sz="1050" b="0" i="0" kern="1200" baseline="0" dirty="0">
                          <a:solidFill>
                            <a:schemeClr val="dk1"/>
                          </a:solidFill>
                          <a:latin typeface="+mn-lt"/>
                          <a:ea typeface="+mn-ea"/>
                          <a:cs typeface="+mn-cs"/>
                        </a:rPr>
                        <a:t> page </a:t>
                      </a:r>
                      <a:r>
                        <a:rPr lang="en-US" sz="1050" b="0" i="0" kern="1200" dirty="0">
                          <a:solidFill>
                            <a:schemeClr val="dk1"/>
                          </a:solidFill>
                          <a:effectLst/>
                          <a:latin typeface="+mn-lt"/>
                          <a:ea typeface="+mn-ea"/>
                          <a:cs typeface="+mn-cs"/>
                        </a:rPr>
                        <a:t>to look up the 2 closest urgent cares, walk-in clinics, and an emergency room. Program them in your phone’s Maps app so in case you or a family member has a medical issue, you already know where to go and don’t need to spend time looking it up.</a:t>
                      </a:r>
                    </a:p>
                  </a:txBody>
                  <a:tcPr anchor="ctr">
                    <a:solidFill>
                      <a:schemeClr val="accent6">
                        <a:lumMod val="40000"/>
                        <a:lumOff val="60000"/>
                      </a:schemeClr>
                    </a:solidFill>
                  </a:tcPr>
                </a:tc>
                <a:extLst>
                  <a:ext uri="{0D108BD9-81ED-4DB2-BD59-A6C34878D82A}">
                    <a16:rowId xmlns:a16="http://schemas.microsoft.com/office/drawing/2014/main" val="2906198932"/>
                  </a:ext>
                </a:extLst>
              </a:tr>
            </a:tbl>
          </a:graphicData>
        </a:graphic>
      </p:graphicFrame>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79EED875-BA0B-85EF-145B-8367B65341D3}"/>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7" name="TextBox 24">
            <a:extLst>
              <a:ext uri="{FF2B5EF4-FFF2-40B4-BE49-F238E27FC236}">
                <a16:creationId xmlns:a16="http://schemas.microsoft.com/office/drawing/2014/main" id="{0BAB2021-F340-0727-D80B-455E24DDEF2B}"/>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8" name="TextBox 7">
            <a:extLst>
              <a:ext uri="{FF2B5EF4-FFF2-40B4-BE49-F238E27FC236}">
                <a16:creationId xmlns:a16="http://schemas.microsoft.com/office/drawing/2014/main" id="{B8AC0D88-07C0-3789-252F-5756259A3A4F}"/>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253829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52CCC-76CA-3100-0080-4FF6A5FEC5B3}"/>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5AF58C7B-10FC-8081-045A-E36450F88098}"/>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31CFEECE-E2E6-125D-BD85-51D84184AF50}"/>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7C7C0EE-4325-5D99-906A-7DCDD0850D41}"/>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11</a:t>
            </a:r>
          </a:p>
        </p:txBody>
      </p:sp>
      <p:sp>
        <p:nvSpPr>
          <p:cNvPr id="15" name="TextBox 14">
            <a:extLst>
              <a:ext uri="{FF2B5EF4-FFF2-40B4-BE49-F238E27FC236}">
                <a16:creationId xmlns:a16="http://schemas.microsoft.com/office/drawing/2014/main" id="{99352812-1E84-2CEC-3630-BE7E94D835F9}"/>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2" name="AutoShape 2" descr="Image result for anthem blue cross logo">
            <a:extLst>
              <a:ext uri="{FF2B5EF4-FFF2-40B4-BE49-F238E27FC236}">
                <a16:creationId xmlns:a16="http://schemas.microsoft.com/office/drawing/2014/main" id="{82CEA533-8063-6F70-0972-56E6FF85A43C}"/>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4655EC36-FA1F-A139-C376-25E8C32E278D}"/>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a:extLst>
              <a:ext uri="{FF2B5EF4-FFF2-40B4-BE49-F238E27FC236}">
                <a16:creationId xmlns:a16="http://schemas.microsoft.com/office/drawing/2014/main" id="{1ECD61AE-B520-5907-D489-A878439A60CD}"/>
              </a:ext>
            </a:extLst>
          </p:cNvPr>
          <p:cNvGraphicFramePr>
            <a:graphicFrameLocks noGrp="1"/>
          </p:cNvGraphicFramePr>
          <p:nvPr>
            <p:extLst>
              <p:ext uri="{D42A27DB-BD31-4B8C-83A1-F6EECF244321}">
                <p14:modId xmlns:p14="http://schemas.microsoft.com/office/powerpoint/2010/main" val="3884606158"/>
              </p:ext>
            </p:extLst>
          </p:nvPr>
        </p:nvGraphicFramePr>
        <p:xfrm>
          <a:off x="155374" y="1513595"/>
          <a:ext cx="11881252" cy="3803743"/>
        </p:xfrm>
        <a:graphic>
          <a:graphicData uri="http://schemas.openxmlformats.org/drawingml/2006/table">
            <a:tbl>
              <a:tblPr firstRow="1" bandRow="1">
                <a:tableStyleId>{93296810-A885-4BE3-A3E7-6D5BEEA58F35}</a:tableStyleId>
              </a:tblPr>
              <a:tblGrid>
                <a:gridCol w="3381910">
                  <a:extLst>
                    <a:ext uri="{9D8B030D-6E8A-4147-A177-3AD203B41FA5}">
                      <a16:colId xmlns:a16="http://schemas.microsoft.com/office/drawing/2014/main" val="20001"/>
                    </a:ext>
                  </a:extLst>
                </a:gridCol>
                <a:gridCol w="8499342">
                  <a:extLst>
                    <a:ext uri="{9D8B030D-6E8A-4147-A177-3AD203B41FA5}">
                      <a16:colId xmlns:a16="http://schemas.microsoft.com/office/drawing/2014/main" val="2609384721"/>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6418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Seeking Care (continued)</a:t>
                      </a:r>
                    </a:p>
                  </a:txBody>
                  <a:tcPr anchor="ctr">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2650240749"/>
                  </a:ext>
                </a:extLst>
              </a:tr>
              <a:tr h="408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Do I need a Primary Care Physician (PCP)?</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baseline="0" dirty="0">
                          <a:solidFill>
                            <a:schemeClr val="dk1"/>
                          </a:solidFill>
                          <a:latin typeface="+mn-lt"/>
                          <a:ea typeface="+mn-ea"/>
                          <a:cs typeface="+mn-cs"/>
                        </a:rPr>
                        <a:t>If you are on the PPO plan, no, you do not need to establish a Primary Care Physician; although you can if you want to. If you are sick or need to be seen by a doctor, you can just schedule with any In-Network provider. If you are on the HMO plan, yes, you need to choose a Primary Care Physician.</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729495370"/>
                  </a:ext>
                </a:extLst>
              </a:tr>
              <a:tr h="3415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Can I change my PCP?</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a:solidFill>
                            <a:schemeClr val="dk1"/>
                          </a:solidFill>
                          <a:latin typeface="+mn-lt"/>
                          <a:ea typeface="+mn-ea"/>
                          <a:cs typeface="+mn-cs"/>
                        </a:rPr>
                        <a:t>Yes, you can change your Primary Care Physician (PCP) up to once per month if you are not satisfied with your choice.</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716045441"/>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change my Primary Care Physician (PCP) or Primary Care Dentist (PCD)?</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baseline="0" dirty="0">
                          <a:solidFill>
                            <a:schemeClr val="dk1"/>
                          </a:solidFill>
                          <a:latin typeface="+mn-lt"/>
                          <a:ea typeface="+mn-ea"/>
                          <a:cs typeface="+mn-cs"/>
                        </a:rPr>
                        <a:t>To change your PCP</a:t>
                      </a:r>
                      <a:r>
                        <a:rPr lang="en-US" sz="1050" kern="1200" baseline="0" dirty="0">
                          <a:solidFill>
                            <a:schemeClr val="dk1"/>
                          </a:solidFill>
                          <a:latin typeface="+mn-lt"/>
                          <a:ea typeface="+mn-ea"/>
                          <a:cs typeface="+mn-cs"/>
                        </a:rPr>
                        <a:t>, go to your </a:t>
                      </a:r>
                      <a:r>
                        <a:rPr lang="en-US" sz="1050" b="0" kern="1200" baseline="0" dirty="0" err="1">
                          <a:solidFill>
                            <a:schemeClr val="dk1"/>
                          </a:solidFill>
                          <a:latin typeface="+mn-lt"/>
                          <a:ea typeface="+mn-ea"/>
                          <a:cs typeface="+mn-cs"/>
                          <a:hlinkClick r:id="rId4" action="ppaction://hlinkfile"/>
                        </a:rPr>
                        <a:t>myUHC</a:t>
                      </a:r>
                      <a:r>
                        <a:rPr lang="en-US" sz="1050" b="0" kern="1200" baseline="0" dirty="0">
                          <a:solidFill>
                            <a:schemeClr val="dk1"/>
                          </a:solidFill>
                          <a:latin typeface="+mn-lt"/>
                          <a:ea typeface="+mn-ea"/>
                          <a:cs typeface="+mn-cs"/>
                        </a:rPr>
                        <a:t> portal or call their Member Services at </a:t>
                      </a:r>
                      <a:r>
                        <a:rPr lang="en-US" sz="1050" b="0" i="0" kern="1200" baseline="0" dirty="0">
                          <a:solidFill>
                            <a:schemeClr val="dk1"/>
                          </a:solidFill>
                          <a:effectLst/>
                          <a:latin typeface="+mn-lt"/>
                          <a:ea typeface="+mn-ea"/>
                          <a:cs typeface="+mn-cs"/>
                        </a:rPr>
                        <a:t>855-828-7715 (HMO plan) or 866-633-2446 (PPO plan).</a:t>
                      </a:r>
                      <a:endParaRPr lang="en-US" sz="1050" b="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50" b="1" kern="1200" baseline="0" dirty="0">
                          <a:solidFill>
                            <a:schemeClr val="dk1"/>
                          </a:solidFill>
                          <a:latin typeface="+mn-lt"/>
                          <a:ea typeface="+mn-ea"/>
                          <a:cs typeface="+mn-cs"/>
                        </a:rPr>
                        <a:t>To change your PCD</a:t>
                      </a:r>
                      <a:r>
                        <a:rPr lang="en-US" sz="1050" b="0" kern="1200" baseline="0" dirty="0">
                          <a:solidFill>
                            <a:schemeClr val="dk1"/>
                          </a:solidFill>
                          <a:latin typeface="+mn-lt"/>
                          <a:ea typeface="+mn-ea"/>
                          <a:cs typeface="+mn-cs"/>
                        </a:rPr>
                        <a:t>, contact Guardian at </a:t>
                      </a:r>
                      <a:r>
                        <a:rPr lang="en-US" sz="1050" b="0" kern="1200" dirty="0">
                          <a:solidFill>
                            <a:schemeClr val="dk1"/>
                          </a:solidFill>
                          <a:effectLst/>
                          <a:latin typeface="+mn-lt"/>
                          <a:ea typeface="+mn-ea"/>
                          <a:cs typeface="+mn-cs"/>
                        </a:rPr>
                        <a:t>866-302-4542. </a:t>
                      </a:r>
                      <a:r>
                        <a:rPr lang="en-US" sz="1050" kern="1200" dirty="0">
                          <a:solidFill>
                            <a:schemeClr val="dk1"/>
                          </a:solidFill>
                          <a:effectLst/>
                          <a:latin typeface="+mn-lt"/>
                          <a:ea typeface="+mn-ea"/>
                          <a:cs typeface="+mn-cs"/>
                        </a:rPr>
                        <a:t>Oftentimes, the new dentist will not see you until you have showed up in their patient roster. </a:t>
                      </a:r>
                      <a:r>
                        <a:rPr lang="en-US" sz="1050" b="0" dirty="0"/>
                        <a:t>Unfortunately, they only receive the updated patient rosters once a month (around the 10</a:t>
                      </a:r>
                      <a:r>
                        <a:rPr lang="en-US" sz="1050" b="0" i="1" dirty="0"/>
                        <a:t>th</a:t>
                      </a:r>
                      <a:r>
                        <a:rPr lang="en-US" sz="1050" b="0" dirty="0"/>
                        <a:t>), but there is a way around this. Ask the Guardian rep to “fax or email your eligibility to the dental office.” This will essentially be written proof that you have been assigned to their practice and should satisfy the dental office and allow you to make an appointment.</a:t>
                      </a:r>
                      <a:r>
                        <a:rPr lang="en-US" sz="1050" b="0" kern="1200" baseline="0" dirty="0">
                          <a:solidFill>
                            <a:schemeClr val="dk1"/>
                          </a:solidFill>
                          <a:latin typeface="+mn-lt"/>
                          <a:ea typeface="+mn-ea"/>
                          <a:cs typeface="+mn-cs"/>
                        </a:rPr>
                        <a:t> If you call before the 15</a:t>
                      </a:r>
                      <a:r>
                        <a:rPr lang="en-US" sz="1050" b="0" kern="1200" baseline="30000" dirty="0">
                          <a:solidFill>
                            <a:schemeClr val="dk1"/>
                          </a:solidFill>
                          <a:latin typeface="+mn-lt"/>
                          <a:ea typeface="+mn-ea"/>
                          <a:cs typeface="+mn-cs"/>
                        </a:rPr>
                        <a:t>th</a:t>
                      </a:r>
                      <a:r>
                        <a:rPr lang="en-US" sz="1050" b="0" kern="1200" baseline="0" dirty="0">
                          <a:solidFill>
                            <a:schemeClr val="dk1"/>
                          </a:solidFill>
                          <a:latin typeface="+mn-lt"/>
                          <a:ea typeface="+mn-ea"/>
                          <a:cs typeface="+mn-cs"/>
                        </a:rPr>
                        <a:t> of the month, you will be eligible to visit your new Doctor or Dentist on the 1</a:t>
                      </a:r>
                      <a:r>
                        <a:rPr lang="en-US" sz="1050" b="0" kern="1200" baseline="30000" dirty="0">
                          <a:solidFill>
                            <a:schemeClr val="dk1"/>
                          </a:solidFill>
                          <a:latin typeface="+mn-lt"/>
                          <a:ea typeface="+mn-ea"/>
                          <a:cs typeface="+mn-cs"/>
                        </a:rPr>
                        <a:t>st</a:t>
                      </a:r>
                      <a:r>
                        <a:rPr lang="en-US" sz="1050" b="0" kern="1200" baseline="0" dirty="0">
                          <a:solidFill>
                            <a:schemeClr val="dk1"/>
                          </a:solidFill>
                          <a:latin typeface="+mn-lt"/>
                          <a:ea typeface="+mn-ea"/>
                          <a:cs typeface="+mn-cs"/>
                        </a:rPr>
                        <a:t> of the following month.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399148133"/>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Do I need a referral to see a Specialist?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baseline="0" dirty="0">
                          <a:solidFill>
                            <a:schemeClr val="dk1"/>
                          </a:solidFill>
                          <a:latin typeface="+mn-lt"/>
                          <a:ea typeface="+mn-ea"/>
                          <a:cs typeface="+mn-cs"/>
                        </a:rPr>
                        <a:t>If you are on the PPO plan, no, you can call the specialist directly and schedule an appointment. If you are on the HMO plan, yes, you would need to see your PCP first to get a referral to a specialist.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561922665"/>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am on the HMO, do I need a referral to see an OB/GYN?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OBGYN’s do not require a referral,</a:t>
                      </a:r>
                      <a:r>
                        <a:rPr lang="en-US" sz="1050" b="0" i="0" kern="1200" baseline="0" dirty="0">
                          <a:solidFill>
                            <a:schemeClr val="dk1"/>
                          </a:solidFill>
                          <a:effectLst/>
                          <a:latin typeface="+mn-lt"/>
                          <a:ea typeface="+mn-ea"/>
                          <a:cs typeface="+mn-cs"/>
                        </a:rPr>
                        <a:t> you may simply choose any OB/GYN in the same medical group as your Primary Care Physician (PCP) and contact their office directly to make an appointment. Ask your PCP’s office for assistance contacting OB/GYNs within your medical group if necessary.</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784757078"/>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can I find an In-Network mental health provider?</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Visit </a:t>
                      </a:r>
                      <a:r>
                        <a:rPr lang="en-US" sz="1050" b="0" kern="1200" baseline="0" dirty="0">
                          <a:solidFill>
                            <a:schemeClr val="dk1"/>
                          </a:solidFill>
                          <a:latin typeface="+mn-lt"/>
                          <a:ea typeface="+mn-ea"/>
                          <a:cs typeface="+mn-cs"/>
                        </a:rPr>
                        <a:t>the </a:t>
                      </a:r>
                      <a:r>
                        <a:rPr lang="en-US" sz="1050" b="0" kern="1200" baseline="0" dirty="0">
                          <a:solidFill>
                            <a:schemeClr val="dk1"/>
                          </a:solidFill>
                          <a:latin typeface="+mn-lt"/>
                          <a:ea typeface="+mn-ea"/>
                          <a:cs typeface="+mn-cs"/>
                          <a:hlinkClick r:id="rId5"/>
                        </a:rPr>
                        <a:t>Find a Provider</a:t>
                      </a:r>
                      <a:r>
                        <a:rPr lang="en-US" sz="1050" b="0" kern="1200" baseline="0" dirty="0">
                          <a:solidFill>
                            <a:schemeClr val="dk1"/>
                          </a:solidFill>
                          <a:latin typeface="+mn-lt"/>
                          <a:ea typeface="+mn-ea"/>
                          <a:cs typeface="+mn-cs"/>
                        </a:rPr>
                        <a:t> page or c</a:t>
                      </a:r>
                      <a:r>
                        <a:rPr lang="en-US" sz="1050" b="0" i="0" kern="1200" dirty="0">
                          <a:solidFill>
                            <a:schemeClr val="dk1"/>
                          </a:solidFill>
                          <a:effectLst/>
                          <a:latin typeface="+mn-lt"/>
                          <a:ea typeface="+mn-ea"/>
                          <a:cs typeface="+mn-cs"/>
                        </a:rPr>
                        <a:t>ontact UnitedHealthcare Member</a:t>
                      </a:r>
                      <a:r>
                        <a:rPr lang="en-US" sz="1050" b="0" i="0" kern="1200" baseline="0" dirty="0">
                          <a:solidFill>
                            <a:schemeClr val="dk1"/>
                          </a:solidFill>
                          <a:effectLst/>
                          <a:latin typeface="+mn-lt"/>
                          <a:ea typeface="+mn-ea"/>
                          <a:cs typeface="+mn-cs"/>
                        </a:rPr>
                        <a:t> Services at 855-828-7715 (HMO plan) or 866-633-2446 (PPO plan) for assistance with locating a mental health provider near you and scheduling an appointment.</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565917574"/>
                  </a:ext>
                </a:extLst>
              </a:tr>
            </a:tbl>
          </a:graphicData>
        </a:graphic>
      </p:graphicFrame>
      <p:pic>
        <p:nvPicPr>
          <p:cNvPr id="13" name="Picture 12">
            <a:extLst>
              <a:ext uri="{FF2B5EF4-FFF2-40B4-BE49-F238E27FC236}">
                <a16:creationId xmlns:a16="http://schemas.microsoft.com/office/drawing/2014/main" id="{B7E3F13B-4F9F-B419-06B2-401EEFB9F55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14C54480-8A8B-C545-FD44-3C7B6C136481}"/>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7" name="TextBox 24">
            <a:extLst>
              <a:ext uri="{FF2B5EF4-FFF2-40B4-BE49-F238E27FC236}">
                <a16:creationId xmlns:a16="http://schemas.microsoft.com/office/drawing/2014/main" id="{13F282AF-4513-02B4-D918-D17ACE3EFB32}"/>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3" name="TextBox 2">
            <a:extLst>
              <a:ext uri="{FF2B5EF4-FFF2-40B4-BE49-F238E27FC236}">
                <a16:creationId xmlns:a16="http://schemas.microsoft.com/office/drawing/2014/main" id="{00AF884F-9DF3-F19F-54AB-638433F10C40}"/>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261612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7F6CB-462D-F0D2-CEDF-E76E8CCCF4CC}"/>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6BA759C7-5022-079A-572A-7821900D87DC}"/>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8F0A9397-3628-3F0C-6F4A-64942E2903A8}"/>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EB2B62B-1660-646C-2AEA-F0FFF84DEDBC}"/>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12</a:t>
            </a:r>
          </a:p>
        </p:txBody>
      </p:sp>
      <p:sp>
        <p:nvSpPr>
          <p:cNvPr id="12" name="TextBox 11">
            <a:extLst>
              <a:ext uri="{FF2B5EF4-FFF2-40B4-BE49-F238E27FC236}">
                <a16:creationId xmlns:a16="http://schemas.microsoft.com/office/drawing/2014/main" id="{A2B08BA6-8385-4D13-3D8C-4B239E3870E1}"/>
              </a:ext>
            </a:extLst>
          </p:cNvPr>
          <p:cNvSpPr txBox="1"/>
          <p:nvPr/>
        </p:nvSpPr>
        <p:spPr>
          <a:xfrm>
            <a:off x="2343211" y="4465136"/>
            <a:ext cx="6641398" cy="1113543"/>
          </a:xfrm>
          <a:prstGeom prst="rect">
            <a:avLst/>
          </a:prstGeom>
          <a:noFill/>
        </p:spPr>
        <p:txBody>
          <a:bodyPr wrap="square" numCol="2" rtlCol="0">
            <a:noAutofit/>
          </a:bodyPr>
          <a:lstStyle/>
          <a:p>
            <a:pPr marL="342900" indent="-342900">
              <a:buClr>
                <a:srgbClr val="A21C36"/>
              </a:buClr>
              <a:buFont typeface="+mj-lt"/>
              <a:buAutoNum type="arabicPeriod"/>
            </a:pPr>
            <a:endParaRPr lang="en-US" b="1" dirty="0">
              <a:solidFill>
                <a:schemeClr val="tx1">
                  <a:lumMod val="65000"/>
                  <a:lumOff val="35000"/>
                </a:schemeClr>
              </a:solidFill>
              <a:latin typeface="Source Sans Pro" charset="0"/>
              <a:ea typeface="Source Sans Pro" charset="0"/>
              <a:cs typeface="Source Sans Pro" charset="0"/>
            </a:endParaRPr>
          </a:p>
        </p:txBody>
      </p:sp>
      <p:sp>
        <p:nvSpPr>
          <p:cNvPr id="15" name="TextBox 14">
            <a:extLst>
              <a:ext uri="{FF2B5EF4-FFF2-40B4-BE49-F238E27FC236}">
                <a16:creationId xmlns:a16="http://schemas.microsoft.com/office/drawing/2014/main" id="{AF010BAC-658E-DE96-5B9E-7CD015CF5291}"/>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3BAB9569-A24B-2350-4BC7-642E337BA716}"/>
              </a:ext>
            </a:extLst>
          </p:cNvPr>
          <p:cNvGraphicFramePr>
            <a:graphicFrameLocks noGrp="1"/>
          </p:cNvGraphicFramePr>
          <p:nvPr>
            <p:extLst>
              <p:ext uri="{D42A27DB-BD31-4B8C-83A1-F6EECF244321}">
                <p14:modId xmlns:p14="http://schemas.microsoft.com/office/powerpoint/2010/main" val="426943606"/>
              </p:ext>
            </p:extLst>
          </p:nvPr>
        </p:nvGraphicFramePr>
        <p:xfrm>
          <a:off x="134224" y="1473861"/>
          <a:ext cx="11902603" cy="4638332"/>
        </p:xfrm>
        <a:graphic>
          <a:graphicData uri="http://schemas.openxmlformats.org/drawingml/2006/table">
            <a:tbl>
              <a:tblPr firstRow="1" bandRow="1">
                <a:tableStyleId>{93296810-A885-4BE3-A3E7-6D5BEEA58F35}</a:tableStyleId>
              </a:tblPr>
              <a:tblGrid>
                <a:gridCol w="3544064">
                  <a:extLst>
                    <a:ext uri="{9D8B030D-6E8A-4147-A177-3AD203B41FA5}">
                      <a16:colId xmlns:a16="http://schemas.microsoft.com/office/drawing/2014/main" val="20001"/>
                    </a:ext>
                  </a:extLst>
                </a:gridCol>
                <a:gridCol w="8358539">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0436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Basic Life Insurance, Accidental Death &amp; Dismemberment, Voluntary Supplemental Life, and Disability</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398736547"/>
                  </a:ext>
                </a:extLst>
              </a:tr>
              <a:tr h="518108">
                <a:tc>
                  <a:txBody>
                    <a:bodyPr/>
                    <a:lstStyle/>
                    <a:p>
                      <a:pPr algn="l"/>
                      <a:r>
                        <a:rPr lang="en-US" sz="1050" b="1" kern="1200" dirty="0">
                          <a:solidFill>
                            <a:schemeClr val="dk1"/>
                          </a:solidFill>
                          <a:latin typeface="+mn-lt"/>
                          <a:ea typeface="+mn-ea"/>
                          <a:cs typeface="+mn-cs"/>
                        </a:rPr>
                        <a:t>Where can I find more information about the Basic Life, AD&amp;D, Voluntary Supplemental Life, and Disability?</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To learn what benefits are offered and what is covered, please see the </a:t>
                      </a:r>
                      <a:r>
                        <a:rPr lang="en-US" sz="1050" kern="1200" baseline="0" dirty="0">
                          <a:solidFill>
                            <a:schemeClr val="dk1"/>
                          </a:solidFill>
                          <a:latin typeface="+mn-lt"/>
                          <a:ea typeface="+mn-ea"/>
                          <a:cs typeface="+mn-cs"/>
                          <a:hlinkClick r:id="rId4"/>
                        </a:rPr>
                        <a:t>Insurance Benefits &amp; Rates page</a:t>
                      </a:r>
                      <a:r>
                        <a:rPr lang="en-US" sz="1050" kern="1200" baseline="0" dirty="0">
                          <a:solidFill>
                            <a:schemeClr val="dk1"/>
                          </a:solidFill>
                          <a:latin typeface="+mn-lt"/>
                          <a:ea typeface="+mn-ea"/>
                          <a:cs typeface="+mn-cs"/>
                        </a:rPr>
                        <a:t> for an overview or the </a:t>
                      </a:r>
                      <a:r>
                        <a:rPr lang="en-US" sz="1050" kern="1200" baseline="0" dirty="0">
                          <a:solidFill>
                            <a:schemeClr val="dk1"/>
                          </a:solidFill>
                          <a:latin typeface="+mn-lt"/>
                          <a:ea typeface="+mn-ea"/>
                          <a:cs typeface="+mn-cs"/>
                          <a:hlinkClick r:id="rId5"/>
                        </a:rPr>
                        <a:t>Documents Library</a:t>
                      </a:r>
                      <a:r>
                        <a:rPr lang="en-US" sz="1050" kern="1200" baseline="0" dirty="0">
                          <a:solidFill>
                            <a:schemeClr val="dk1"/>
                          </a:solidFill>
                          <a:latin typeface="+mn-lt"/>
                          <a:ea typeface="+mn-ea"/>
                          <a:cs typeface="+mn-cs"/>
                        </a:rPr>
                        <a:t> for more detailed specifics.</a:t>
                      </a:r>
                    </a:p>
                  </a:txBody>
                  <a:tcPr anchor="ctr">
                    <a:solidFill>
                      <a:schemeClr val="accent6">
                        <a:lumMod val="40000"/>
                        <a:lumOff val="60000"/>
                      </a:schemeClr>
                    </a:solidFill>
                  </a:tcPr>
                </a:tc>
                <a:extLst>
                  <a:ext uri="{0D108BD9-81ED-4DB2-BD59-A6C34878D82A}">
                    <a16:rowId xmlns:a16="http://schemas.microsoft.com/office/drawing/2014/main" val="1420522745"/>
                  </a:ext>
                </a:extLst>
              </a:tr>
              <a:tr h="346077">
                <a:tc>
                  <a:txBody>
                    <a:bodyPr/>
                    <a:lstStyle/>
                    <a:p>
                      <a:pPr algn="l"/>
                      <a:r>
                        <a:rPr lang="en-US" sz="1050" b="1" kern="1200" dirty="0">
                          <a:solidFill>
                            <a:schemeClr val="dk1"/>
                          </a:solidFill>
                          <a:latin typeface="+mn-lt"/>
                          <a:ea typeface="+mn-ea"/>
                          <a:cs typeface="+mn-cs"/>
                        </a:rPr>
                        <a:t>How do I enroll in the Basic Life and AD&amp;D</a:t>
                      </a:r>
                      <a:r>
                        <a:rPr lang="en-US" sz="1050" b="1" kern="1200" baseline="0" dirty="0">
                          <a:solidFill>
                            <a:schemeClr val="dk1"/>
                          </a:solidFill>
                          <a:latin typeface="+mn-lt"/>
                          <a:ea typeface="+mn-ea"/>
                          <a:cs typeface="+mn-cs"/>
                        </a:rPr>
                        <a:t> plan?</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Enrollment happens automatically when your other benefits are processed.  This is a University-paid benefit. </a:t>
                      </a:r>
                    </a:p>
                  </a:txBody>
                  <a:tcPr anchor="ctr">
                    <a:solidFill>
                      <a:schemeClr val="accent6">
                        <a:lumMod val="40000"/>
                        <a:lumOff val="60000"/>
                      </a:schemeClr>
                    </a:solidFill>
                  </a:tcPr>
                </a:tc>
                <a:extLst>
                  <a:ext uri="{0D108BD9-81ED-4DB2-BD59-A6C34878D82A}">
                    <a16:rowId xmlns:a16="http://schemas.microsoft.com/office/drawing/2014/main" val="2784587218"/>
                  </a:ext>
                </a:extLst>
              </a:tr>
              <a:tr h="428625">
                <a:tc>
                  <a:txBody>
                    <a:bodyPr/>
                    <a:lstStyle/>
                    <a:p>
                      <a:pPr algn="l"/>
                      <a:r>
                        <a:rPr lang="en-US" sz="1050" b="1" kern="1200" dirty="0">
                          <a:solidFill>
                            <a:schemeClr val="dk1"/>
                          </a:solidFill>
                          <a:latin typeface="+mn-lt"/>
                          <a:ea typeface="+mn-ea"/>
                          <a:cs typeface="+mn-cs"/>
                        </a:rPr>
                        <a:t>How do I enroll in the Voluntary Supplemental Life for myself and/or dependents? </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This is done at the initial time of your enrollment in your benefits or during Open Enrollment annually. You can refer to the </a:t>
                      </a:r>
                      <a:r>
                        <a:rPr lang="en-US" sz="1050" kern="1200" baseline="0" dirty="0">
                          <a:solidFill>
                            <a:schemeClr val="dk1"/>
                          </a:solidFill>
                          <a:latin typeface="+mn-lt"/>
                          <a:ea typeface="+mn-ea"/>
                          <a:cs typeface="+mn-cs"/>
                          <a:hlinkClick r:id="rId5"/>
                        </a:rPr>
                        <a:t>Northwestern Postdoc Benefits Guide found in the Documents Library</a:t>
                      </a:r>
                      <a:r>
                        <a:rPr lang="en-US" sz="1050" kern="1200" baseline="0" dirty="0">
                          <a:solidFill>
                            <a:schemeClr val="dk1"/>
                          </a:solidFill>
                          <a:latin typeface="+mn-lt"/>
                          <a:ea typeface="+mn-ea"/>
                          <a:cs typeface="+mn-cs"/>
                        </a:rPr>
                        <a:t>. </a:t>
                      </a:r>
                    </a:p>
                  </a:txBody>
                  <a:tcPr anchor="ctr">
                    <a:solidFill>
                      <a:schemeClr val="accent6">
                        <a:lumMod val="40000"/>
                        <a:lumOff val="60000"/>
                      </a:schemeClr>
                    </a:solidFill>
                  </a:tcPr>
                </a:tc>
                <a:extLst>
                  <a:ext uri="{0D108BD9-81ED-4DB2-BD59-A6C34878D82A}">
                    <a16:rowId xmlns:a16="http://schemas.microsoft.com/office/drawing/2014/main" val="1974003269"/>
                  </a:ext>
                </a:extLst>
              </a:tr>
              <a:tr h="428625">
                <a:tc>
                  <a:txBody>
                    <a:bodyPr/>
                    <a:lstStyle/>
                    <a:p>
                      <a:pPr algn="l"/>
                      <a:r>
                        <a:rPr lang="en-US" sz="1050" b="1" kern="1200" dirty="0">
                          <a:solidFill>
                            <a:schemeClr val="dk1"/>
                          </a:solidFill>
                          <a:latin typeface="+mn-lt"/>
                          <a:ea typeface="+mn-ea"/>
                          <a:cs typeface="+mn-cs"/>
                        </a:rPr>
                        <a:t>How do I enroll in the Short-Term and/or Long-Term Disability?</a:t>
                      </a:r>
                    </a:p>
                  </a:txBody>
                  <a:tcPr anchor="ctr">
                    <a:solidFill>
                      <a:schemeClr val="accent6">
                        <a:lumMod val="40000"/>
                        <a:lumOff val="60000"/>
                      </a:schemeClr>
                    </a:solidFill>
                  </a:tcPr>
                </a:tc>
                <a:tc>
                  <a:txBody>
                    <a:bodyPr/>
                    <a:lstStyle/>
                    <a:p>
                      <a:pPr marL="0" algn="l" defTabSz="914400" rtl="0" eaLnBrk="1" latinLnBrk="0" hangingPunct="1"/>
                      <a:r>
                        <a:rPr lang="en-US" sz="1050" b="1" kern="1200" baseline="0" dirty="0">
                          <a:solidFill>
                            <a:schemeClr val="dk1"/>
                          </a:solidFill>
                          <a:latin typeface="+mn-lt"/>
                          <a:ea typeface="+mn-ea"/>
                          <a:cs typeface="+mn-cs"/>
                        </a:rPr>
                        <a:t>Employed Postdocs: </a:t>
                      </a:r>
                      <a:r>
                        <a:rPr lang="en-US" sz="1050" kern="1200" baseline="0" dirty="0">
                          <a:solidFill>
                            <a:schemeClr val="dk1"/>
                          </a:solidFill>
                          <a:latin typeface="+mn-lt"/>
                          <a:ea typeface="+mn-ea"/>
                          <a:cs typeface="+mn-cs"/>
                        </a:rPr>
                        <a:t>Extended Sick Time (EST) and Long-Term Disability (LTD) is administered through the Northwestern Human Resources department. </a:t>
                      </a:r>
                    </a:p>
                    <a:p>
                      <a:pPr marL="0" algn="l" defTabSz="914400" rtl="0" eaLnBrk="1" latinLnBrk="0" hangingPunct="1"/>
                      <a:r>
                        <a:rPr lang="en-US" sz="1050" b="1" kern="1200" baseline="0" dirty="0">
                          <a:solidFill>
                            <a:schemeClr val="dk1"/>
                          </a:solidFill>
                          <a:latin typeface="+mn-lt"/>
                          <a:ea typeface="+mn-ea"/>
                          <a:cs typeface="+mn-cs"/>
                        </a:rPr>
                        <a:t>NRSA and Direct Pay Postdocs: </a:t>
                      </a:r>
                      <a:r>
                        <a:rPr lang="en-US" sz="1050" kern="1200" baseline="0" dirty="0">
                          <a:solidFill>
                            <a:schemeClr val="dk1"/>
                          </a:solidFill>
                          <a:latin typeface="+mn-lt"/>
                          <a:ea typeface="+mn-ea"/>
                          <a:cs typeface="+mn-cs"/>
                        </a:rPr>
                        <a:t>Eligible for Short (STD) and/or Long-Term Disability (LTD) and this is managed through Gallagher through The Standard. </a:t>
                      </a:r>
                    </a:p>
                  </a:txBody>
                  <a:tcPr anchor="ctr">
                    <a:solidFill>
                      <a:schemeClr val="accent6">
                        <a:lumMod val="40000"/>
                        <a:lumOff val="60000"/>
                      </a:schemeClr>
                    </a:solidFill>
                  </a:tcPr>
                </a:tc>
                <a:extLst>
                  <a:ext uri="{0D108BD9-81ED-4DB2-BD59-A6C34878D82A}">
                    <a16:rowId xmlns:a16="http://schemas.microsoft.com/office/drawing/2014/main" val="3719379870"/>
                  </a:ext>
                </a:extLst>
              </a:tr>
              <a:tr h="410581">
                <a:tc>
                  <a:txBody>
                    <a:bodyPr/>
                    <a:lstStyle/>
                    <a:p>
                      <a:pPr algn="l"/>
                      <a:r>
                        <a:rPr lang="en-US" sz="1050" b="1" kern="1200" dirty="0">
                          <a:solidFill>
                            <a:schemeClr val="dk1"/>
                          </a:solidFill>
                          <a:latin typeface="+mn-lt"/>
                          <a:ea typeface="+mn-ea"/>
                          <a:cs typeface="+mn-cs"/>
                        </a:rPr>
                        <a:t>Can I enroll</a:t>
                      </a:r>
                      <a:r>
                        <a:rPr lang="en-US" sz="1050" b="1" kern="1200" baseline="0" dirty="0">
                          <a:solidFill>
                            <a:schemeClr val="dk1"/>
                          </a:solidFill>
                          <a:latin typeface="+mn-lt"/>
                          <a:ea typeface="+mn-ea"/>
                          <a:cs typeface="+mn-cs"/>
                        </a:rPr>
                        <a:t> my spouse or eligible family members under the PBP in a life insurance policy?</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Yes. To sign up for the life insurance, dependents can be signed up at the time of initial enrollment. Details can be found in the </a:t>
                      </a:r>
                      <a:r>
                        <a:rPr lang="en-US" sz="1050" kern="1200" baseline="0" dirty="0">
                          <a:solidFill>
                            <a:schemeClr val="dk1"/>
                          </a:solidFill>
                          <a:latin typeface="+mn-lt"/>
                          <a:ea typeface="+mn-ea"/>
                          <a:cs typeface="+mn-cs"/>
                          <a:hlinkClick r:id="rId5"/>
                        </a:rPr>
                        <a:t>Northwestern Postdoc Benefits Guide found in the Documents Library</a:t>
                      </a:r>
                      <a:r>
                        <a:rPr lang="en-US" sz="1050" kern="1200" baseline="0" dirty="0">
                          <a:solidFill>
                            <a:schemeClr val="dk1"/>
                          </a:solidFill>
                          <a:latin typeface="+mn-lt"/>
                          <a:ea typeface="+mn-ea"/>
                          <a:cs typeface="+mn-cs"/>
                        </a:rPr>
                        <a:t>. </a:t>
                      </a:r>
                    </a:p>
                  </a:txBody>
                  <a:tcPr anchor="ctr">
                    <a:solidFill>
                      <a:schemeClr val="accent6">
                        <a:lumMod val="40000"/>
                        <a:lumOff val="60000"/>
                      </a:schemeClr>
                    </a:solidFill>
                  </a:tcPr>
                </a:tc>
                <a:extLst>
                  <a:ext uri="{0D108BD9-81ED-4DB2-BD59-A6C34878D82A}">
                    <a16:rowId xmlns:a16="http://schemas.microsoft.com/office/drawing/2014/main" val="3017864844"/>
                  </a:ext>
                </a:extLst>
              </a:tr>
              <a:tr h="420789">
                <a:tc>
                  <a:txBody>
                    <a:bodyPr/>
                    <a:lstStyle/>
                    <a:p>
                      <a:pPr algn="l"/>
                      <a:r>
                        <a:rPr lang="en-US" sz="1050" b="1" kern="1200" dirty="0">
                          <a:solidFill>
                            <a:schemeClr val="dk1"/>
                          </a:solidFill>
                          <a:latin typeface="+mn-lt"/>
                          <a:ea typeface="+mn-ea"/>
                          <a:cs typeface="+mn-cs"/>
                        </a:rPr>
                        <a:t>What disability insurance options are available?</a:t>
                      </a:r>
                    </a:p>
                  </a:txBody>
                  <a:tcPr anchor="ctr">
                    <a:solidFill>
                      <a:schemeClr val="accent6">
                        <a:lumMod val="40000"/>
                        <a:lumOff val="60000"/>
                      </a:schemeClr>
                    </a:solidFill>
                  </a:tcPr>
                </a:tc>
                <a:tc>
                  <a:txBody>
                    <a:bodyPr/>
                    <a:lstStyle/>
                    <a:p>
                      <a:pPr marL="0" algn="l" defTabSz="914400" rtl="0" eaLnBrk="1" latinLnBrk="0" hangingPunct="1"/>
                      <a:r>
                        <a:rPr lang="en-US" sz="1050" b="1" kern="1200" baseline="0" dirty="0">
                          <a:solidFill>
                            <a:schemeClr val="dk1"/>
                          </a:solidFill>
                          <a:latin typeface="+mn-lt"/>
                          <a:ea typeface="+mn-ea"/>
                          <a:cs typeface="+mn-cs"/>
                        </a:rPr>
                        <a:t>Long-Term Disability: </a:t>
                      </a:r>
                      <a:r>
                        <a:rPr lang="en-US" sz="1050" kern="1200" baseline="0" dirty="0">
                          <a:solidFill>
                            <a:schemeClr val="dk1"/>
                          </a:solidFill>
                          <a:latin typeface="+mn-lt"/>
                          <a:ea typeface="+mn-ea"/>
                          <a:cs typeface="+mn-cs"/>
                        </a:rPr>
                        <a:t>Enrollment in the Long-Term Disability happens automatically for all postdoctoral trainees when your other benefits are processed.  This is a University-paid benefit. </a:t>
                      </a:r>
                    </a:p>
                    <a:p>
                      <a:pPr marL="0" algn="l" defTabSz="914400" rtl="0" eaLnBrk="1" latinLnBrk="0" hangingPunct="1"/>
                      <a:r>
                        <a:rPr lang="en-US" sz="1050" b="1" kern="1200" baseline="0" dirty="0">
                          <a:solidFill>
                            <a:schemeClr val="dk1"/>
                          </a:solidFill>
                          <a:latin typeface="+mn-lt"/>
                          <a:ea typeface="+mn-ea"/>
                          <a:cs typeface="+mn-cs"/>
                        </a:rPr>
                        <a:t>Short-Term Disability:</a:t>
                      </a:r>
                      <a:r>
                        <a:rPr lang="en-US" sz="1050" kern="1200" baseline="0" dirty="0">
                          <a:solidFill>
                            <a:schemeClr val="dk1"/>
                          </a:solidFill>
                          <a:latin typeface="+mn-lt"/>
                          <a:ea typeface="+mn-ea"/>
                          <a:cs typeface="+mn-cs"/>
                        </a:rPr>
                        <a:t> Employed Postdocs have access to Extended Sick Time (EST) in lieu of Short-Term Disability, while NRSA and Direct-Pay Postdocs have access to a traditional Short-Term Disability plan through The Standard.</a:t>
                      </a:r>
                    </a:p>
                  </a:txBody>
                  <a:tcPr anchor="ctr">
                    <a:solidFill>
                      <a:schemeClr val="accent6">
                        <a:lumMod val="40000"/>
                        <a:lumOff val="60000"/>
                      </a:schemeClr>
                    </a:solidFill>
                  </a:tcPr>
                </a:tc>
                <a:extLst>
                  <a:ext uri="{0D108BD9-81ED-4DB2-BD59-A6C34878D82A}">
                    <a16:rowId xmlns:a16="http://schemas.microsoft.com/office/drawing/2014/main" val="1371755891"/>
                  </a:ext>
                </a:extLst>
              </a:tr>
              <a:tr h="329838">
                <a:tc>
                  <a:txBody>
                    <a:bodyPr/>
                    <a:lstStyle/>
                    <a:p>
                      <a:pPr algn="l"/>
                      <a:r>
                        <a:rPr lang="en-US" sz="1050" b="1" kern="1200" dirty="0">
                          <a:solidFill>
                            <a:schemeClr val="dk1"/>
                          </a:solidFill>
                          <a:latin typeface="+mn-lt"/>
                          <a:ea typeface="+mn-ea"/>
                          <a:cs typeface="+mn-cs"/>
                        </a:rPr>
                        <a:t>How do I designate my life insurance beneficiaries?</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There is a section on the </a:t>
                      </a:r>
                      <a:r>
                        <a:rPr lang="en-US" sz="1050" kern="1200" baseline="0" dirty="0">
                          <a:solidFill>
                            <a:schemeClr val="dk1"/>
                          </a:solidFill>
                          <a:latin typeface="+mn-lt"/>
                          <a:ea typeface="+mn-ea"/>
                          <a:cs typeface="+mn-cs"/>
                          <a:hlinkClick r:id="rId6"/>
                        </a:rPr>
                        <a:t>enrollment form</a:t>
                      </a:r>
                      <a:r>
                        <a:rPr lang="en-US" sz="1050" kern="1200" baseline="0" dirty="0">
                          <a:solidFill>
                            <a:schemeClr val="dk1"/>
                          </a:solidFill>
                          <a:latin typeface="+mn-lt"/>
                          <a:ea typeface="+mn-ea"/>
                          <a:cs typeface="+mn-cs"/>
                        </a:rPr>
                        <a:t> to designate life insurance beneficiaries. You can make changes to these beneficiaries at any time, but we encourage you to make those selections upon initial enrollment. </a:t>
                      </a:r>
                    </a:p>
                  </a:txBody>
                  <a:tcPr anchor="ctr">
                    <a:solidFill>
                      <a:schemeClr val="accent6">
                        <a:lumMod val="40000"/>
                        <a:lumOff val="60000"/>
                      </a:schemeClr>
                    </a:solidFill>
                  </a:tcPr>
                </a:tc>
                <a:extLst>
                  <a:ext uri="{0D108BD9-81ED-4DB2-BD59-A6C34878D82A}">
                    <a16:rowId xmlns:a16="http://schemas.microsoft.com/office/drawing/2014/main" val="4288141445"/>
                  </a:ext>
                </a:extLst>
              </a:tr>
              <a:tr h="329838">
                <a:tc>
                  <a:txBody>
                    <a:bodyPr/>
                    <a:lstStyle/>
                    <a:p>
                      <a:pPr algn="l"/>
                      <a:r>
                        <a:rPr lang="en-US" sz="1050" b="1" kern="1200" dirty="0">
                          <a:solidFill>
                            <a:schemeClr val="dk1"/>
                          </a:solidFill>
                          <a:latin typeface="+mn-lt"/>
                          <a:ea typeface="+mn-ea"/>
                          <a:cs typeface="+mn-cs"/>
                        </a:rPr>
                        <a:t>In the event that</a:t>
                      </a:r>
                      <a:r>
                        <a:rPr lang="en-US" sz="1050" b="1" kern="1200" baseline="0" dirty="0">
                          <a:solidFill>
                            <a:schemeClr val="dk1"/>
                          </a:solidFill>
                          <a:latin typeface="+mn-lt"/>
                          <a:ea typeface="+mn-ea"/>
                          <a:cs typeface="+mn-cs"/>
                        </a:rPr>
                        <a:t> I pass away, what is the benefit amount that my beneficiaries receive?</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In the event of your death, your beneficiary(</a:t>
                      </a:r>
                      <a:r>
                        <a:rPr lang="en-US" sz="1050" kern="1200" baseline="0" dirty="0" err="1">
                          <a:solidFill>
                            <a:schemeClr val="dk1"/>
                          </a:solidFill>
                          <a:latin typeface="+mn-lt"/>
                          <a:ea typeface="+mn-ea"/>
                          <a:cs typeface="+mn-cs"/>
                        </a:rPr>
                        <a:t>ies</a:t>
                      </a:r>
                      <a:r>
                        <a:rPr lang="en-US" sz="1050" kern="1200" baseline="0" dirty="0">
                          <a:solidFill>
                            <a:schemeClr val="dk1"/>
                          </a:solidFill>
                          <a:latin typeface="+mn-lt"/>
                          <a:ea typeface="+mn-ea"/>
                          <a:cs typeface="+mn-cs"/>
                        </a:rPr>
                        <a:t>) will receive a combined total benefit of $50,000. An additional $50,000 will be paid in the event that the death was accidental. Additional life insurance coverage can be purchased on a voluntary basis. Further details regarding additional, voluntary life insurance can be found </a:t>
                      </a:r>
                      <a:r>
                        <a:rPr lang="en-US" sz="1050" kern="1200" baseline="0" dirty="0">
                          <a:solidFill>
                            <a:schemeClr val="dk1"/>
                          </a:solidFill>
                          <a:latin typeface="+mn-lt"/>
                          <a:ea typeface="+mn-ea"/>
                          <a:cs typeface="+mn-cs"/>
                          <a:hlinkClick r:id="rId5"/>
                        </a:rPr>
                        <a:t>here</a:t>
                      </a:r>
                      <a:r>
                        <a:rPr lang="en-US" sz="1050" kern="1200" baseline="0" dirty="0">
                          <a:solidFill>
                            <a:schemeClr val="dk1"/>
                          </a:solidFill>
                          <a:latin typeface="+mn-lt"/>
                          <a:ea typeface="+mn-ea"/>
                          <a:cs typeface="+mn-cs"/>
                        </a:rPr>
                        <a:t>.</a:t>
                      </a:r>
                    </a:p>
                  </a:txBody>
                  <a:tcPr anchor="ctr">
                    <a:solidFill>
                      <a:schemeClr val="accent6">
                        <a:lumMod val="40000"/>
                        <a:lumOff val="60000"/>
                      </a:schemeClr>
                    </a:solidFill>
                  </a:tcPr>
                </a:tc>
                <a:extLst>
                  <a:ext uri="{0D108BD9-81ED-4DB2-BD59-A6C34878D82A}">
                    <a16:rowId xmlns:a16="http://schemas.microsoft.com/office/drawing/2014/main" val="20885745"/>
                  </a:ext>
                </a:extLst>
              </a:tr>
            </a:tbl>
          </a:graphicData>
        </a:graphic>
      </p:graphicFrame>
      <p:sp>
        <p:nvSpPr>
          <p:cNvPr id="2" name="AutoShape 2" descr="Image result for anthem blue cross logo">
            <a:extLst>
              <a:ext uri="{FF2B5EF4-FFF2-40B4-BE49-F238E27FC236}">
                <a16:creationId xmlns:a16="http://schemas.microsoft.com/office/drawing/2014/main" id="{5B828E90-4811-39D8-56C4-7DA15FA009C0}"/>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9A811C0E-8BA3-09C5-9837-5C27DFAA6566}"/>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57E66CF-D581-4165-B284-B9CB1C17219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84A0AFA6-742C-D3C9-8391-47CCF619C30C}"/>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03ED94AD-8426-AB4F-4065-EBD18E9B1087}"/>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3" name="TextBox 2">
            <a:extLst>
              <a:ext uri="{FF2B5EF4-FFF2-40B4-BE49-F238E27FC236}">
                <a16:creationId xmlns:a16="http://schemas.microsoft.com/office/drawing/2014/main" id="{69048FDA-D634-961C-1EA7-CAF6488AD884}"/>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1257099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DB0-7AFD-E079-A594-BDDB17E31090}"/>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E7EE3235-3CB7-3936-B66D-DE27FDA52640}"/>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97607F79-8635-81D0-9509-D2E721FEB552}"/>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B6E6EC6-77E3-C959-C54A-67D952EF6D81}"/>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13</a:t>
            </a:r>
          </a:p>
        </p:txBody>
      </p:sp>
      <p:sp>
        <p:nvSpPr>
          <p:cNvPr id="12" name="TextBox 11">
            <a:extLst>
              <a:ext uri="{FF2B5EF4-FFF2-40B4-BE49-F238E27FC236}">
                <a16:creationId xmlns:a16="http://schemas.microsoft.com/office/drawing/2014/main" id="{566059C3-DA90-C6E0-DA08-E493FBB9F4E6}"/>
              </a:ext>
            </a:extLst>
          </p:cNvPr>
          <p:cNvSpPr txBox="1"/>
          <p:nvPr/>
        </p:nvSpPr>
        <p:spPr>
          <a:xfrm>
            <a:off x="2343211" y="4465136"/>
            <a:ext cx="6641398" cy="1113543"/>
          </a:xfrm>
          <a:prstGeom prst="rect">
            <a:avLst/>
          </a:prstGeom>
          <a:noFill/>
        </p:spPr>
        <p:txBody>
          <a:bodyPr wrap="square" numCol="2" rtlCol="0">
            <a:noAutofit/>
          </a:bodyPr>
          <a:lstStyle/>
          <a:p>
            <a:pPr marL="342900" indent="-342900">
              <a:buClr>
                <a:srgbClr val="A21C36"/>
              </a:buClr>
              <a:buFont typeface="+mj-lt"/>
              <a:buAutoNum type="arabicPeriod"/>
            </a:pPr>
            <a:endParaRPr lang="en-US" b="1" dirty="0">
              <a:solidFill>
                <a:schemeClr val="tx1">
                  <a:lumMod val="65000"/>
                  <a:lumOff val="35000"/>
                </a:schemeClr>
              </a:solidFill>
              <a:latin typeface="Source Sans Pro" charset="0"/>
              <a:ea typeface="Source Sans Pro" charset="0"/>
              <a:cs typeface="Source Sans Pro" charset="0"/>
            </a:endParaRPr>
          </a:p>
        </p:txBody>
      </p:sp>
      <p:sp>
        <p:nvSpPr>
          <p:cNvPr id="15" name="TextBox 14">
            <a:extLst>
              <a:ext uri="{FF2B5EF4-FFF2-40B4-BE49-F238E27FC236}">
                <a16:creationId xmlns:a16="http://schemas.microsoft.com/office/drawing/2014/main" id="{ED0F7943-48DC-A157-62D8-01DAF7CF4593}"/>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C621504F-A00A-C987-68E7-F1E50BC23D9B}"/>
              </a:ext>
            </a:extLst>
          </p:cNvPr>
          <p:cNvGraphicFramePr>
            <a:graphicFrameLocks noGrp="1"/>
          </p:cNvGraphicFramePr>
          <p:nvPr>
            <p:extLst>
              <p:ext uri="{D42A27DB-BD31-4B8C-83A1-F6EECF244321}">
                <p14:modId xmlns:p14="http://schemas.microsoft.com/office/powerpoint/2010/main" val="2551867837"/>
              </p:ext>
            </p:extLst>
          </p:nvPr>
        </p:nvGraphicFramePr>
        <p:xfrm>
          <a:off x="134224" y="1501405"/>
          <a:ext cx="11902603" cy="4435217"/>
        </p:xfrm>
        <a:graphic>
          <a:graphicData uri="http://schemas.openxmlformats.org/drawingml/2006/table">
            <a:tbl>
              <a:tblPr firstRow="1" bandRow="1">
                <a:tableStyleId>{93296810-A885-4BE3-A3E7-6D5BEEA58F35}</a:tableStyleId>
              </a:tblPr>
              <a:tblGrid>
                <a:gridCol w="2701741">
                  <a:extLst>
                    <a:ext uri="{9D8B030D-6E8A-4147-A177-3AD203B41FA5}">
                      <a16:colId xmlns:a16="http://schemas.microsoft.com/office/drawing/2014/main" val="20001"/>
                    </a:ext>
                  </a:extLst>
                </a:gridCol>
                <a:gridCol w="9200862">
                  <a:extLst>
                    <a:ext uri="{9D8B030D-6E8A-4147-A177-3AD203B41FA5}">
                      <a16:colId xmlns:a16="http://schemas.microsoft.com/office/drawing/2014/main" val="4207961116"/>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Additional Wellness Programs</a:t>
                      </a:r>
                    </a:p>
                  </a:txBody>
                  <a:tcPr anchor="ctr">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2154637082"/>
                  </a:ext>
                </a:extLst>
              </a:tr>
              <a:tr h="3975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Employee Assistance Programs (EAP)</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EAPs short-term counseling, text therapy, addiction navigation, support groups, cognitive behavioral therapy, legal and financial consultations, identity theft recovery assistance, and more.</a:t>
                      </a:r>
                      <a:r>
                        <a:rPr lang="en-US" sz="1050" b="0" kern="1200" dirty="0">
                          <a:solidFill>
                            <a:schemeClr val="dk1"/>
                          </a:solidFill>
                          <a:latin typeface="+mn-lt"/>
                          <a:ea typeface="+mn-ea"/>
                          <a:cs typeface="+mn-cs"/>
                        </a:rPr>
                        <a:t> </a:t>
                      </a:r>
                      <a:r>
                        <a:rPr lang="en-US" sz="1050" b="0" i="0" kern="1200" dirty="0">
                          <a:solidFill>
                            <a:schemeClr val="dk1"/>
                          </a:solidFill>
                          <a:effectLst/>
                          <a:latin typeface="+mn-lt"/>
                          <a:ea typeface="+mn-ea"/>
                          <a:cs typeface="+mn-cs"/>
                        </a:rPr>
                        <a:t>You can also get referrals for care for issues such as depression, anxiety and panic attack, substance use, attention deficit (ADHD/ADD), autism, bipolar, eating disorders. Both options are </a:t>
                      </a:r>
                      <a:r>
                        <a:rPr lang="en-US" sz="1050" kern="1200" baseline="0" dirty="0">
                          <a:solidFill>
                            <a:schemeClr val="dk1"/>
                          </a:solidFill>
                          <a:latin typeface="+mn-lt"/>
                          <a:ea typeface="+mn-ea"/>
                          <a:cs typeface="+mn-cs"/>
                        </a:rPr>
                        <a:t>available to postdoctoral trainees and their household members 24/7 and provide free support services (up to 3 free counseling sessions per incident, per year). </a:t>
                      </a:r>
                      <a:r>
                        <a:rPr lang="en-US" sz="1050" b="0" kern="1200" dirty="0">
                          <a:solidFill>
                            <a:schemeClr val="dk1"/>
                          </a:solidFill>
                          <a:latin typeface="+mn-lt"/>
                          <a:ea typeface="+mn-ea"/>
                          <a:cs typeface="+mn-cs"/>
                        </a:rPr>
                        <a:t>Confidential and private sessions which will not be shared with your employer. </a:t>
                      </a:r>
                      <a:endParaRPr lang="en-US" sz="105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hlinkClick r:id="rId4"/>
                        </a:rPr>
                        <a:t>SupportLinc is Northwestern’s Employee Assistance Program provider</a:t>
                      </a:r>
                      <a:r>
                        <a:rPr lang="en-US" sz="1050" kern="1200" baseline="0" dirty="0">
                          <a:solidFill>
                            <a:schemeClr val="dk1"/>
                          </a:solidFill>
                          <a:latin typeface="+mn-lt"/>
                          <a:ea typeface="+mn-ea"/>
                          <a:cs typeface="+mn-cs"/>
                        </a:rPr>
                        <a:t> and can be reached 24/7 at 888-881-5462.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kern="1200" dirty="0">
                          <a:solidFill>
                            <a:schemeClr val="dk1"/>
                          </a:solidFill>
                          <a:latin typeface="+mn-lt"/>
                          <a:ea typeface="+mn-ea"/>
                          <a:cs typeface="+mn-cs"/>
                          <a:hlinkClick r:id="rId5"/>
                        </a:rPr>
                        <a:t>UnitedHealthcare Employee Assistance Program</a:t>
                      </a:r>
                      <a:r>
                        <a:rPr lang="en-US" sz="1050" b="0" kern="1200" dirty="0">
                          <a:solidFill>
                            <a:schemeClr val="dk1"/>
                          </a:solidFill>
                          <a:latin typeface="+mn-lt"/>
                          <a:ea typeface="+mn-ea"/>
                          <a:cs typeface="+mn-cs"/>
                        </a:rPr>
                        <a:t> can be reached 24/7 at 1-888-887-4114. </a:t>
                      </a:r>
                    </a:p>
                  </a:txBody>
                  <a:tcPr anchor="ctr">
                    <a:solidFill>
                      <a:schemeClr val="accent6">
                        <a:lumMod val="40000"/>
                        <a:lumOff val="60000"/>
                      </a:schemeClr>
                    </a:solidFill>
                  </a:tcPr>
                </a:tc>
                <a:extLst>
                  <a:ext uri="{0D108BD9-81ED-4DB2-BD59-A6C34878D82A}">
                    <a16:rowId xmlns:a16="http://schemas.microsoft.com/office/drawing/2014/main" val="4077112046"/>
                  </a:ext>
                </a:extLst>
              </a:tr>
              <a:tr h="328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LegalEASE (Employee Postdocs only)</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err="1">
                          <a:solidFill>
                            <a:schemeClr val="dk1"/>
                          </a:solidFill>
                          <a:latin typeface="+mn-lt"/>
                          <a:ea typeface="+mn-ea"/>
                          <a:cs typeface="+mn-cs"/>
                          <a:hlinkClick r:id="rId6"/>
                        </a:rPr>
                        <a:t>LegalEASE</a:t>
                      </a:r>
                      <a:r>
                        <a:rPr lang="en-US" sz="1050" kern="1200" baseline="0" dirty="0">
                          <a:solidFill>
                            <a:schemeClr val="dk1"/>
                          </a:solidFill>
                          <a:latin typeface="+mn-lt"/>
                          <a:ea typeface="+mn-ea"/>
                          <a:cs typeface="+mn-cs"/>
                        </a:rPr>
                        <a:t> offers support for home buying/selling, debt consolidation, contracts, , traffic matters, license suspensions, wills, estate planning, adoption, divorce, name changes, power of attorney. Enrollment is done through the Northwestern </a:t>
                      </a:r>
                      <a:r>
                        <a:rPr lang="en-US" sz="1050" kern="1200" baseline="0" dirty="0" err="1">
                          <a:solidFill>
                            <a:schemeClr val="dk1"/>
                          </a:solidFill>
                          <a:latin typeface="+mn-lt"/>
                          <a:ea typeface="+mn-ea"/>
                          <a:cs typeface="+mn-cs"/>
                        </a:rPr>
                        <a:t>myHR</a:t>
                      </a:r>
                      <a:r>
                        <a:rPr lang="en-US" sz="1050" kern="1200" baseline="0" dirty="0">
                          <a:solidFill>
                            <a:schemeClr val="dk1"/>
                          </a:solidFill>
                          <a:latin typeface="+mn-lt"/>
                          <a:ea typeface="+mn-ea"/>
                          <a:cs typeface="+mn-cs"/>
                        </a:rPr>
                        <a:t> portal during Open Enrollment.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480454850"/>
                  </a:ext>
                </a:extLst>
              </a:tr>
              <a:tr h="389094">
                <a:tc>
                  <a:txBody>
                    <a:bodyPr/>
                    <a:lstStyle/>
                    <a:p>
                      <a:pPr algn="l"/>
                      <a:r>
                        <a:rPr lang="en-US" sz="1050" b="1" kern="1200" dirty="0">
                          <a:solidFill>
                            <a:schemeClr val="dk1"/>
                          </a:solidFill>
                          <a:latin typeface="+mn-lt"/>
                          <a:ea typeface="+mn-ea"/>
                          <a:cs typeface="+mn-cs"/>
                        </a:rPr>
                        <a:t>24/7 </a:t>
                      </a:r>
                      <a:r>
                        <a:rPr lang="en-US" sz="1050" b="1" kern="1200" dirty="0" err="1">
                          <a:solidFill>
                            <a:schemeClr val="dk1"/>
                          </a:solidFill>
                          <a:latin typeface="+mn-lt"/>
                          <a:ea typeface="+mn-ea"/>
                          <a:cs typeface="+mn-cs"/>
                        </a:rPr>
                        <a:t>Nurseline</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algn="l"/>
                      <a:r>
                        <a:rPr lang="en-US" sz="1050" kern="1200" dirty="0">
                          <a:solidFill>
                            <a:schemeClr val="dk1"/>
                          </a:solidFill>
                          <a:latin typeface="+mn-lt"/>
                          <a:ea typeface="+mn-ea"/>
                          <a:cs typeface="+mn-cs"/>
                        </a:rPr>
                        <a:t>Registered nurses can help answer your questions and decide what your next step should be to seek care. They can help answer questions about anything from asthma, back pain, cuts, burns, high fever, sore throat, diabetes, baby’s nonstop crying, and much more. Add this number to your contacts in your phone: </a:t>
                      </a:r>
                      <a:r>
                        <a:rPr lang="en-US" sz="1050" b="0" i="0" kern="1200" baseline="0" dirty="0">
                          <a:solidFill>
                            <a:schemeClr val="dk1"/>
                          </a:solidFill>
                          <a:effectLst/>
                          <a:latin typeface="+mn-lt"/>
                          <a:ea typeface="+mn-ea"/>
                          <a:cs typeface="+mn-cs"/>
                        </a:rPr>
                        <a:t>855-828-7715 (HMO plan) or 866-633-2446 (PPO plan)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9784484"/>
                  </a:ext>
                </a:extLst>
              </a:tr>
              <a:tr h="2316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UHC Rewards (rewards program)</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Earn up to $1,000 in rewards for activities like connecting a tracker, taking a health survey, getting an annual checkup, or getting a biometric screening.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407083571"/>
                  </a:ext>
                </a:extLst>
              </a:tr>
              <a:tr h="3892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Care Cash (pre-loaded debit card)</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Care Cash helps pay for eligible medical expenses from flu shots to urgent care visits. The card comes loaded with $200 for individuals or $500 for families. See more information about </a:t>
                      </a:r>
                      <a:r>
                        <a:rPr lang="en-US" sz="1050" kern="1200" baseline="0" dirty="0">
                          <a:solidFill>
                            <a:schemeClr val="dk1"/>
                          </a:solidFill>
                          <a:latin typeface="+mn-lt"/>
                          <a:ea typeface="+mn-ea"/>
                          <a:cs typeface="+mn-cs"/>
                          <a:hlinkClick r:id="rId7"/>
                        </a:rPr>
                        <a:t>Care Cash in the Northwestern Postdoctoral Benefit Program Portal here</a:t>
                      </a:r>
                      <a:r>
                        <a:rPr lang="en-US" sz="1050" kern="1200" baseline="0" dirty="0">
                          <a:solidFill>
                            <a:schemeClr val="dk1"/>
                          </a:solidFill>
                          <a:latin typeface="+mn-lt"/>
                          <a:ea typeface="+mn-ea"/>
                          <a:cs typeface="+mn-cs"/>
                        </a:rPr>
                        <a: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552544962"/>
                  </a:ext>
                </a:extLst>
              </a:tr>
              <a:tr h="2542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Real Appeal (weight management)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Free weight management program to help you set achievable nutrition, exercise, and weight loss goals. Join at </a:t>
                      </a:r>
                      <a:r>
                        <a:rPr lang="en-US" sz="1050" kern="1200" baseline="0" dirty="0">
                          <a:solidFill>
                            <a:schemeClr val="dk1"/>
                          </a:solidFill>
                          <a:latin typeface="+mn-lt"/>
                          <a:ea typeface="+mn-ea"/>
                          <a:cs typeface="+mn-cs"/>
                          <a:hlinkClick r:id="rId8" action="ppaction://hlinkfile"/>
                        </a:rPr>
                        <a:t>enroll.realappeal.com</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900843104"/>
                  </a:ext>
                </a:extLst>
              </a:tr>
              <a:tr h="2662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Calm app (mindfulness)</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The Calm app provides tools to support your mental health and well-being. There is typically a membership fee for the app, but </a:t>
                      </a:r>
                      <a:r>
                        <a:rPr lang="en-US" sz="1050" kern="1200" baseline="0" dirty="0">
                          <a:solidFill>
                            <a:schemeClr val="dk1"/>
                          </a:solidFill>
                          <a:latin typeface="+mn-lt"/>
                          <a:ea typeface="+mn-ea"/>
                          <a:cs typeface="+mn-cs"/>
                          <a:hlinkClick r:id="rId9" action="ppaction://hlinkfile"/>
                        </a:rPr>
                        <a:t>UHC members can sign up for no cost</a:t>
                      </a:r>
                      <a:r>
                        <a:rPr lang="en-US" sz="1050" kern="1200" baseline="0" dirty="0">
                          <a:solidFill>
                            <a:schemeClr val="dk1"/>
                          </a:solidFill>
                          <a:latin typeface="+mn-lt"/>
                          <a:ea typeface="+mn-ea"/>
                          <a:cs typeface="+mn-cs"/>
                        </a:rPr>
                        <a: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633315978"/>
                  </a:ext>
                </a:extLst>
              </a:tr>
              <a:tr h="2908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One Pass Select  (gym workouts)</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Help reach your fitness goals by creating workout plans; choose a membership that’s right for you. You can use your UHC Rewards to pay for the membership.</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602347622"/>
                  </a:ext>
                </a:extLst>
              </a:tr>
              <a:tr h="2782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Quit For Life (tobacco cessation)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Get the tools needed to stop using tobacco products.</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588442824"/>
                  </a:ext>
                </a:extLst>
              </a:tr>
            </a:tbl>
          </a:graphicData>
        </a:graphic>
      </p:graphicFrame>
      <p:sp>
        <p:nvSpPr>
          <p:cNvPr id="2" name="AutoShape 2" descr="Image result for anthem blue cross logo">
            <a:extLst>
              <a:ext uri="{FF2B5EF4-FFF2-40B4-BE49-F238E27FC236}">
                <a16:creationId xmlns:a16="http://schemas.microsoft.com/office/drawing/2014/main" id="{368C52AB-2964-1782-F6FE-E45D0B8B1E09}"/>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E02808E6-813A-C5EC-18BC-1EEBD798BF48}"/>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92E1665D-ECD8-CF70-DC79-F2E24B85DF1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6" name="TextBox 5">
            <a:extLst>
              <a:ext uri="{FF2B5EF4-FFF2-40B4-BE49-F238E27FC236}">
                <a16:creationId xmlns:a16="http://schemas.microsoft.com/office/drawing/2014/main" id="{01530246-98DD-66F3-DEFF-7F2049C66F49}"/>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4" name="TextBox 24">
            <a:extLst>
              <a:ext uri="{FF2B5EF4-FFF2-40B4-BE49-F238E27FC236}">
                <a16:creationId xmlns:a16="http://schemas.microsoft.com/office/drawing/2014/main" id="{FBD92308-72DA-79C6-25FD-1734B548D14B}"/>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3" name="TextBox 2">
            <a:extLst>
              <a:ext uri="{FF2B5EF4-FFF2-40B4-BE49-F238E27FC236}">
                <a16:creationId xmlns:a16="http://schemas.microsoft.com/office/drawing/2014/main" id="{B99F171D-9153-CDBE-FD51-767DE750917E}"/>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2946186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14</a:t>
            </a:r>
          </a:p>
        </p:txBody>
      </p:sp>
      <p:sp>
        <p:nvSpPr>
          <p:cNvPr id="15" name="TextBox 14"/>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2" name="AutoShape 2" descr="Image result for anthem blue cross logo"/>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4B792426-89A0-BC81-72DD-3DCEE5E387B1}"/>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7" name="Rectangle 6">
            <a:extLst>
              <a:ext uri="{FF2B5EF4-FFF2-40B4-BE49-F238E27FC236}">
                <a16:creationId xmlns:a16="http://schemas.microsoft.com/office/drawing/2014/main" id="{B810BD8E-3574-92F8-93E7-ABA66317384D}"/>
              </a:ext>
            </a:extLst>
          </p:cNvPr>
          <p:cNvSpPr/>
          <p:nvPr/>
        </p:nvSpPr>
        <p:spPr>
          <a:xfrm>
            <a:off x="0" y="803365"/>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24">
            <a:extLst>
              <a:ext uri="{FF2B5EF4-FFF2-40B4-BE49-F238E27FC236}">
                <a16:creationId xmlns:a16="http://schemas.microsoft.com/office/drawing/2014/main" id="{2FC9A6D5-1244-7D2F-4AC1-4A4D5CFFC6DE}"/>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graphicFrame>
        <p:nvGraphicFramePr>
          <p:cNvPr id="10" name="Table 9"/>
          <p:cNvGraphicFramePr>
            <a:graphicFrameLocks noGrp="1"/>
          </p:cNvGraphicFramePr>
          <p:nvPr>
            <p:extLst>
              <p:ext uri="{D42A27DB-BD31-4B8C-83A1-F6EECF244321}">
                <p14:modId xmlns:p14="http://schemas.microsoft.com/office/powerpoint/2010/main" val="3464490456"/>
              </p:ext>
            </p:extLst>
          </p:nvPr>
        </p:nvGraphicFramePr>
        <p:xfrm>
          <a:off x="155575" y="3359329"/>
          <a:ext cx="11902602" cy="2245959"/>
        </p:xfrm>
        <a:graphic>
          <a:graphicData uri="http://schemas.openxmlformats.org/drawingml/2006/table">
            <a:tbl>
              <a:tblPr firstRow="1" bandRow="1">
                <a:tableStyleId>{93296810-A885-4BE3-A3E7-6D5BEEA58F35}</a:tableStyleId>
              </a:tblPr>
              <a:tblGrid>
                <a:gridCol w="3273425">
                  <a:extLst>
                    <a:ext uri="{9D8B030D-6E8A-4147-A177-3AD203B41FA5}">
                      <a16:colId xmlns:a16="http://schemas.microsoft.com/office/drawing/2014/main" val="20001"/>
                    </a:ext>
                  </a:extLst>
                </a:gridCol>
                <a:gridCol w="8629177">
                  <a:extLst>
                    <a:ext uri="{9D8B030D-6E8A-4147-A177-3AD203B41FA5}">
                      <a16:colId xmlns:a16="http://schemas.microsoft.com/office/drawing/2014/main" val="2868409257"/>
                    </a:ext>
                  </a:extLst>
                </a:gridCol>
              </a:tblGrid>
              <a:tr h="268537">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2530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Monthly Invoicing and Taxes</a:t>
                      </a:r>
                    </a:p>
                  </a:txBody>
                  <a:tcPr anchor="ctr">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4093223521"/>
                  </a:ext>
                </a:extLst>
              </a:tr>
              <a:tr h="3439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are the monthly rates?</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baseline="0">
                          <a:solidFill>
                            <a:schemeClr val="dk1"/>
                          </a:solidFill>
                          <a:latin typeface="+mn-lt"/>
                          <a:ea typeface="+mn-ea"/>
                          <a:cs typeface="+mn-cs"/>
                        </a:rPr>
                        <a:t>There are different rates for Direct Pay Postdocs, NRSA Postdocs, and Employed Postdocs. See the rates on the </a:t>
                      </a:r>
                      <a:r>
                        <a:rPr lang="en-US" sz="1050" b="0" i="0" kern="1200" baseline="0">
                          <a:solidFill>
                            <a:schemeClr val="dk1"/>
                          </a:solidFill>
                          <a:latin typeface="+mn-lt"/>
                          <a:ea typeface="+mn-ea"/>
                          <a:cs typeface="+mn-cs"/>
                          <a:hlinkClick r:id="rId5"/>
                        </a:rPr>
                        <a:t>Insurance Rates Benefits and Rates page</a:t>
                      </a:r>
                      <a:r>
                        <a:rPr lang="en-US" sz="1050" b="0" i="0" kern="1200" baseline="0">
                          <a:solidFill>
                            <a:schemeClr val="dk1"/>
                          </a:solidFill>
                          <a:latin typeface="+mn-lt"/>
                          <a:ea typeface="+mn-ea"/>
                          <a:cs typeface="+mn-cs"/>
                        </a:rPr>
                        <a: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2316710"/>
                  </a:ext>
                </a:extLst>
              </a:tr>
              <a:tr h="278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a:t>
                      </a:r>
                      <a:r>
                        <a:rPr lang="en-US" sz="1050" b="1" kern="1200" baseline="0" dirty="0">
                          <a:solidFill>
                            <a:schemeClr val="dk1"/>
                          </a:solidFill>
                          <a:latin typeface="+mn-lt"/>
                          <a:ea typeface="+mn-ea"/>
                          <a:cs typeface="+mn-cs"/>
                        </a:rPr>
                        <a:t> are the premiums collected from the Postdocs?</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Postdocs will have their contributions (if applicable) deducted from their stipends automatically via NU’s internal process on a monthly basis. See the </a:t>
                      </a:r>
                      <a:r>
                        <a:rPr lang="en-US" sz="1050" kern="1200" baseline="0" dirty="0">
                          <a:solidFill>
                            <a:schemeClr val="dk1"/>
                          </a:solidFill>
                          <a:latin typeface="+mn-lt"/>
                          <a:ea typeface="+mn-ea"/>
                          <a:cs typeface="+mn-cs"/>
                          <a:hlinkClick r:id="rId5"/>
                        </a:rPr>
                        <a:t>monthly rates here</a:t>
                      </a:r>
                      <a:r>
                        <a:rPr lang="en-US" sz="1050" kern="1200" baseline="0" dirty="0">
                          <a:solidFill>
                            <a:schemeClr val="dk1"/>
                          </a:solidFill>
                          <a:latin typeface="+mn-lt"/>
                          <a:ea typeface="+mn-ea"/>
                          <a:cs typeface="+mn-cs"/>
                        </a:rPr>
                        <a:t>.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523222574"/>
                  </a:ext>
                </a:extLst>
              </a:tr>
              <a:tr h="2867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Can GBS bill my department? </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Yes, Gallagher can bill your department if you are a Direct Pay Postdoc. You would need to coordinate with your department to see if they would be able to pay the monthly invoice. If they will cover it, please have the department contact Gallagher at </a:t>
                      </a:r>
                      <a:r>
                        <a:rPr lang="en-US" sz="1050" dirty="0">
                          <a:solidFill>
                            <a:prstClr val="black"/>
                          </a:solidFill>
                          <a:latin typeface="Gotham Book" charset="0"/>
                          <a:ea typeface="Gotham Book" charset="0"/>
                          <a:cs typeface="Gotham Book" charset="0"/>
                          <a:hlinkClick r:id="rId6"/>
                        </a:rPr>
                        <a:t>UniversityServices.GBS.nupfbp@ajg.com</a:t>
                      </a:r>
                      <a:endParaRPr lang="en-US" sz="1050" dirty="0">
                        <a:solidFill>
                          <a:prstClr val="black"/>
                        </a:solidFill>
                        <a:latin typeface="Gotham Book" charset="0"/>
                        <a:ea typeface="Gotham Book" charset="0"/>
                        <a:cs typeface="Gotham Book" charset="0"/>
                      </a:endParaRPr>
                    </a:p>
                  </a:txBody>
                  <a:tcPr anchor="ctr">
                    <a:solidFill>
                      <a:schemeClr val="accent6">
                        <a:lumMod val="40000"/>
                        <a:lumOff val="60000"/>
                      </a:schemeClr>
                    </a:solidFill>
                  </a:tcPr>
                </a:tc>
                <a:extLst>
                  <a:ext uri="{0D108BD9-81ED-4DB2-BD59-A6C34878D82A}">
                    <a16:rowId xmlns:a16="http://schemas.microsoft.com/office/drawing/2014/main" val="1927377587"/>
                  </a:ext>
                </a:extLst>
              </a:tr>
              <a:tr h="438928">
                <a:tc>
                  <a:txBody>
                    <a:bodyPr/>
                    <a:lstStyle/>
                    <a:p>
                      <a:pPr algn="l"/>
                      <a:r>
                        <a:rPr lang="en-US" sz="1050" b="1" kern="1200" dirty="0">
                          <a:solidFill>
                            <a:schemeClr val="dk1"/>
                          </a:solidFill>
                          <a:latin typeface="+mn-lt"/>
                          <a:ea typeface="+mn-ea"/>
                          <a:cs typeface="+mn-cs"/>
                        </a:rPr>
                        <a:t>Will I get any type of</a:t>
                      </a:r>
                      <a:r>
                        <a:rPr lang="en-US" sz="1050" b="1" kern="1200" baseline="0" dirty="0">
                          <a:solidFill>
                            <a:schemeClr val="dk1"/>
                          </a:solidFill>
                          <a:latin typeface="+mn-lt"/>
                          <a:ea typeface="+mn-ea"/>
                          <a:cs typeface="+mn-cs"/>
                        </a:rPr>
                        <a:t> tax forms so I can file my U.S. tax returns?</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algn="l"/>
                      <a:r>
                        <a:rPr lang="en-US" sz="1050" kern="1200" baseline="0" dirty="0">
                          <a:solidFill>
                            <a:schemeClr val="dk1"/>
                          </a:solidFill>
                          <a:latin typeface="+mn-lt"/>
                          <a:ea typeface="+mn-ea"/>
                          <a:cs typeface="+mn-cs"/>
                        </a:rPr>
                        <a:t>Yes, the only tax forms will come from the medical insurance carrier UnitedHealthcare. UHC will mail out the Form 1095-B to your address of record around February or March.</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4252114110"/>
                  </a:ext>
                </a:extLst>
              </a:tr>
            </a:tbl>
          </a:graphicData>
        </a:graphic>
      </p:graphicFrame>
      <p:sp>
        <p:nvSpPr>
          <p:cNvPr id="8" name="TextBox 7">
            <a:extLst>
              <a:ext uri="{FF2B5EF4-FFF2-40B4-BE49-F238E27FC236}">
                <a16:creationId xmlns:a16="http://schemas.microsoft.com/office/drawing/2014/main" id="{C9448A4F-0065-BFE2-8DCD-1282812835E3}"/>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graphicFrame>
        <p:nvGraphicFramePr>
          <p:cNvPr id="9" name="Table 8">
            <a:extLst>
              <a:ext uri="{FF2B5EF4-FFF2-40B4-BE49-F238E27FC236}">
                <a16:creationId xmlns:a16="http://schemas.microsoft.com/office/drawing/2014/main" id="{32084989-2126-FE9E-5333-A8E3B627956A}"/>
              </a:ext>
            </a:extLst>
          </p:cNvPr>
          <p:cNvGraphicFramePr>
            <a:graphicFrameLocks noGrp="1"/>
          </p:cNvGraphicFramePr>
          <p:nvPr>
            <p:extLst>
              <p:ext uri="{D42A27DB-BD31-4B8C-83A1-F6EECF244321}">
                <p14:modId xmlns:p14="http://schemas.microsoft.com/office/powerpoint/2010/main" val="1545260795"/>
              </p:ext>
            </p:extLst>
          </p:nvPr>
        </p:nvGraphicFramePr>
        <p:xfrm>
          <a:off x="155575" y="1623360"/>
          <a:ext cx="11902603" cy="1082260"/>
        </p:xfrm>
        <a:graphic>
          <a:graphicData uri="http://schemas.openxmlformats.org/drawingml/2006/table">
            <a:tbl>
              <a:tblPr firstRow="1" bandRow="1">
                <a:tableStyleId>{93296810-A885-4BE3-A3E7-6D5BEEA58F35}</a:tableStyleId>
              </a:tblPr>
              <a:tblGrid>
                <a:gridCol w="3285457">
                  <a:extLst>
                    <a:ext uri="{9D8B030D-6E8A-4147-A177-3AD203B41FA5}">
                      <a16:colId xmlns:a16="http://schemas.microsoft.com/office/drawing/2014/main" val="20001"/>
                    </a:ext>
                  </a:extLst>
                </a:gridCol>
                <a:gridCol w="8617146">
                  <a:extLst>
                    <a:ext uri="{9D8B030D-6E8A-4147-A177-3AD203B41FA5}">
                      <a16:colId xmlns:a16="http://schemas.microsoft.com/office/drawing/2014/main" val="669384886"/>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Flexible Spending Accounts: Healthcare FSA and Dependent Care FSA</a:t>
                      </a:r>
                    </a:p>
                  </a:txBody>
                  <a:tcPr anchor="ctr">
                    <a:solidFill>
                      <a:schemeClr val="accent1">
                        <a:lumMod val="40000"/>
                        <a:lumOff val="60000"/>
                      </a:schemeClr>
                    </a:solidFill>
                  </a:tcPr>
                </a:tc>
                <a:tc hMerge="1">
                  <a:txBody>
                    <a:bodyPr/>
                    <a:lstStyle/>
                    <a:p>
                      <a:endParaRPr lang="en-US"/>
                    </a:p>
                  </a:txBody>
                  <a:tcPr/>
                </a:tc>
                <a:extLst>
                  <a:ext uri="{0D108BD9-81ED-4DB2-BD59-A6C34878D82A}">
                    <a16:rowId xmlns:a16="http://schemas.microsoft.com/office/drawing/2014/main" val="2154637082"/>
                  </a:ext>
                </a:extLst>
              </a:tr>
              <a:tr h="434218">
                <a:tc>
                  <a:txBody>
                    <a:bodyPr/>
                    <a:lstStyle/>
                    <a:p>
                      <a:pPr algn="l"/>
                      <a:r>
                        <a:rPr lang="en-US" sz="1050" b="1" kern="1200" dirty="0">
                          <a:solidFill>
                            <a:schemeClr val="dk1"/>
                          </a:solidFill>
                          <a:latin typeface="+mn-lt"/>
                          <a:ea typeface="+mn-ea"/>
                          <a:cs typeface="+mn-cs"/>
                        </a:rPr>
                        <a:t>Where can I find more information about the Healthcare FSA or Dependent Care FSA?</a:t>
                      </a:r>
                    </a:p>
                  </a:txBody>
                  <a:tcPr anchor="ctr">
                    <a:solidFill>
                      <a:schemeClr val="accent6">
                        <a:lumMod val="40000"/>
                        <a:lumOff val="60000"/>
                      </a:schemeClr>
                    </a:solidFill>
                  </a:tcPr>
                </a:tc>
                <a:tc>
                  <a:txBody>
                    <a:bodyPr/>
                    <a:lstStyle/>
                    <a:p>
                      <a:pPr algn="l"/>
                      <a:r>
                        <a:rPr lang="en-US" sz="1050" kern="1200" baseline="0" dirty="0">
                          <a:solidFill>
                            <a:schemeClr val="dk1"/>
                          </a:solidFill>
                          <a:latin typeface="+mn-lt"/>
                          <a:ea typeface="+mn-ea"/>
                          <a:cs typeface="+mn-cs"/>
                        </a:rPr>
                        <a:t>To learn more about the FSA programs and how to enroll, please see </a:t>
                      </a:r>
                      <a:r>
                        <a:rPr lang="en-US" sz="1050" kern="1200" baseline="0" dirty="0">
                          <a:solidFill>
                            <a:schemeClr val="dk1"/>
                          </a:solidFill>
                          <a:latin typeface="+mn-lt"/>
                          <a:ea typeface="+mn-ea"/>
                          <a:cs typeface="+mn-cs"/>
                          <a:hlinkClick r:id="rId7"/>
                        </a:rPr>
                        <a:t>Healthcare FSA or Dependent Care FSA links on the left side of the Northwestern PBP portal</a:t>
                      </a:r>
                      <a:r>
                        <a:rPr lang="en-US" sz="1050" kern="1200" baseline="0" dirty="0">
                          <a:solidFill>
                            <a:schemeClr val="dk1"/>
                          </a:solidFill>
                          <a:latin typeface="+mn-lt"/>
                          <a:ea typeface="+mn-ea"/>
                          <a:cs typeface="+mn-cs"/>
                        </a:rPr>
                        <a:t>.</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9784484"/>
                  </a:ext>
                </a:extLst>
              </a:tr>
            </a:tbl>
          </a:graphicData>
        </a:graphic>
      </p:graphicFrame>
    </p:spTree>
    <p:extLst>
      <p:ext uri="{BB962C8B-B14F-4D97-AF65-F5344CB8AC3E}">
        <p14:creationId xmlns:p14="http://schemas.microsoft.com/office/powerpoint/2010/main" val="270104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75BBA-E34A-D99C-518D-231E42966477}"/>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24B0A8DA-7657-554D-889E-F98CFDC73AAF}"/>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874C3588-079F-4290-787D-88E70198311E}"/>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976CBDB-586E-0109-0554-C85EC8051C13}"/>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15</a:t>
            </a:r>
          </a:p>
        </p:txBody>
      </p:sp>
      <p:sp>
        <p:nvSpPr>
          <p:cNvPr id="12" name="TextBox 11">
            <a:extLst>
              <a:ext uri="{FF2B5EF4-FFF2-40B4-BE49-F238E27FC236}">
                <a16:creationId xmlns:a16="http://schemas.microsoft.com/office/drawing/2014/main" id="{17151F86-BEDB-FB46-EEDB-4B66F56432B7}"/>
              </a:ext>
            </a:extLst>
          </p:cNvPr>
          <p:cNvSpPr txBox="1"/>
          <p:nvPr/>
        </p:nvSpPr>
        <p:spPr>
          <a:xfrm>
            <a:off x="2343211" y="4465136"/>
            <a:ext cx="6641398" cy="1113543"/>
          </a:xfrm>
          <a:prstGeom prst="rect">
            <a:avLst/>
          </a:prstGeom>
          <a:noFill/>
        </p:spPr>
        <p:txBody>
          <a:bodyPr wrap="square" numCol="2" rtlCol="0">
            <a:noAutofit/>
          </a:bodyPr>
          <a:lstStyle/>
          <a:p>
            <a:pPr marL="342900" indent="-342900">
              <a:buClr>
                <a:srgbClr val="A21C36"/>
              </a:buClr>
              <a:buFont typeface="+mj-lt"/>
              <a:buAutoNum type="arabicPeriod"/>
            </a:pPr>
            <a:endParaRPr lang="en-US" b="1" dirty="0">
              <a:solidFill>
                <a:schemeClr val="tx1">
                  <a:lumMod val="65000"/>
                  <a:lumOff val="35000"/>
                </a:schemeClr>
              </a:solidFill>
              <a:latin typeface="Source Sans Pro" charset="0"/>
              <a:ea typeface="Source Sans Pro" charset="0"/>
              <a:cs typeface="Source Sans Pro" charset="0"/>
            </a:endParaRPr>
          </a:p>
        </p:txBody>
      </p:sp>
      <p:sp>
        <p:nvSpPr>
          <p:cNvPr id="15" name="TextBox 14">
            <a:extLst>
              <a:ext uri="{FF2B5EF4-FFF2-40B4-BE49-F238E27FC236}">
                <a16:creationId xmlns:a16="http://schemas.microsoft.com/office/drawing/2014/main" id="{3FDDDB36-7026-3FAC-112B-0A41F383BEA1}"/>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2F70DEBA-49F5-ECF6-6630-5A826753CA0B}"/>
              </a:ext>
            </a:extLst>
          </p:cNvPr>
          <p:cNvGraphicFramePr>
            <a:graphicFrameLocks noGrp="1"/>
          </p:cNvGraphicFramePr>
          <p:nvPr>
            <p:extLst>
              <p:ext uri="{D42A27DB-BD31-4B8C-83A1-F6EECF244321}">
                <p14:modId xmlns:p14="http://schemas.microsoft.com/office/powerpoint/2010/main" val="2385775509"/>
              </p:ext>
            </p:extLst>
          </p:nvPr>
        </p:nvGraphicFramePr>
        <p:xfrm>
          <a:off x="134224" y="1501405"/>
          <a:ext cx="11902603" cy="4145500"/>
        </p:xfrm>
        <a:graphic>
          <a:graphicData uri="http://schemas.openxmlformats.org/drawingml/2006/table">
            <a:tbl>
              <a:tblPr firstRow="1" bandRow="1">
                <a:tableStyleId>{93296810-A885-4BE3-A3E7-6D5BEEA58F35}</a:tableStyleId>
              </a:tblPr>
              <a:tblGrid>
                <a:gridCol w="3544064">
                  <a:extLst>
                    <a:ext uri="{9D8B030D-6E8A-4147-A177-3AD203B41FA5}">
                      <a16:colId xmlns:a16="http://schemas.microsoft.com/office/drawing/2014/main" val="20001"/>
                    </a:ext>
                  </a:extLst>
                </a:gridCol>
                <a:gridCol w="8358539">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Terminating Coverage, COBRA, and Leaves of Absence (LOA)</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4637082"/>
                  </a:ext>
                </a:extLst>
              </a:tr>
              <a:tr h="434218">
                <a:tc>
                  <a:txBody>
                    <a:bodyPr/>
                    <a:lstStyle/>
                    <a:p>
                      <a:pPr algn="l"/>
                      <a:r>
                        <a:rPr lang="en-US" sz="1050" b="1" kern="1200" dirty="0">
                          <a:solidFill>
                            <a:schemeClr val="dk1"/>
                          </a:solidFill>
                          <a:latin typeface="+mn-lt"/>
                          <a:ea typeface="+mn-ea"/>
                          <a:cs typeface="+mn-cs"/>
                        </a:rPr>
                        <a:t>Can I continue medical</a:t>
                      </a:r>
                      <a:r>
                        <a:rPr lang="en-US" sz="1050" b="1" kern="1200" baseline="0" dirty="0">
                          <a:solidFill>
                            <a:schemeClr val="dk1"/>
                          </a:solidFill>
                          <a:latin typeface="+mn-lt"/>
                          <a:ea typeface="+mn-ea"/>
                          <a:cs typeface="+mn-cs"/>
                        </a:rPr>
                        <a:t>, dental, and vision coverage when my appointment ends? Do I have access to COBRA?</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When your appointment terminates and you leave the university, you may continue your coverage for any of the PBP medical, dental and/or vision plans in which you and your family members are enrolled by electing COBRA Continuation Coverage. </a:t>
                      </a:r>
                      <a:r>
                        <a:rPr lang="en-US" sz="1050" kern="1200" baseline="0" dirty="0">
                          <a:solidFill>
                            <a:schemeClr val="dk1"/>
                          </a:solidFill>
                          <a:latin typeface="+mn-lt"/>
                          <a:ea typeface="+mn-ea"/>
                          <a:cs typeface="+mn-cs"/>
                          <a:hlinkClick r:id="rId4"/>
                        </a:rPr>
                        <a:t>Find more information about the COBRA coverage.</a:t>
                      </a:r>
                      <a:endParaRPr lang="en-US" sz="105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5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COBRA, the Consolidated Omnibus Budget Reconciliation Act of 1985, offers coverage when you experience a qualifying event and you lose your coverage, such as termination of employment. When you elect COBRA coverage, you will pay for each plan in which you and your family members choose to be enrolled. Please keep in mind that if your appointment ends on the 2</a:t>
                      </a:r>
                      <a:r>
                        <a:rPr lang="en-US" sz="1050" kern="1200" baseline="30000" dirty="0">
                          <a:solidFill>
                            <a:schemeClr val="dk1"/>
                          </a:solidFill>
                          <a:latin typeface="+mn-lt"/>
                          <a:ea typeface="+mn-ea"/>
                          <a:cs typeface="+mn-cs"/>
                        </a:rPr>
                        <a:t>nd</a:t>
                      </a:r>
                      <a:r>
                        <a:rPr lang="en-US" sz="1050" kern="1200" baseline="0" dirty="0">
                          <a:solidFill>
                            <a:schemeClr val="dk1"/>
                          </a:solidFill>
                          <a:latin typeface="+mn-lt"/>
                          <a:ea typeface="+mn-ea"/>
                          <a:cs typeface="+mn-cs"/>
                        </a:rPr>
                        <a:t> day of the month or later, your PBP coverage continues until the end of that month, and your elected COBRA coverage would begin on the 1</a:t>
                      </a:r>
                      <a:r>
                        <a:rPr lang="en-US" sz="1050" kern="1200" baseline="30000" dirty="0">
                          <a:solidFill>
                            <a:schemeClr val="dk1"/>
                          </a:solidFill>
                          <a:latin typeface="+mn-lt"/>
                          <a:ea typeface="+mn-ea"/>
                          <a:cs typeface="+mn-cs"/>
                        </a:rPr>
                        <a:t>st</a:t>
                      </a:r>
                      <a:r>
                        <a:rPr lang="en-US" sz="1050" kern="1200" baseline="0" dirty="0">
                          <a:solidFill>
                            <a:schemeClr val="dk1"/>
                          </a:solidFill>
                          <a:latin typeface="+mn-lt"/>
                          <a:ea typeface="+mn-ea"/>
                          <a:cs typeface="+mn-cs"/>
                        </a:rPr>
                        <a:t> day of the month following your termination.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5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We receive a weekly file from Northwestern that advises us of postdoctoral trainee termination dates. Flexible Benefit Services, a third-party administrator, will then send you a COBRA Election Form which displays the plans that are available and their rates. That notice is sent to your last known address communicated to us through </a:t>
                      </a:r>
                      <a:r>
                        <a:rPr lang="en-US" sz="1050" kern="1200" baseline="0" dirty="0" err="1">
                          <a:solidFill>
                            <a:schemeClr val="dk1"/>
                          </a:solidFill>
                          <a:latin typeface="+mn-lt"/>
                          <a:ea typeface="+mn-ea"/>
                          <a:cs typeface="+mn-cs"/>
                        </a:rPr>
                        <a:t>Northwestern’s</a:t>
                      </a:r>
                      <a:r>
                        <a:rPr lang="en-US" sz="1050" kern="1200" baseline="0" dirty="0">
                          <a:solidFill>
                            <a:schemeClr val="dk1"/>
                          </a:solidFill>
                          <a:latin typeface="+mn-lt"/>
                          <a:ea typeface="+mn-ea"/>
                          <a:cs typeface="+mn-cs"/>
                        </a:rPr>
                        <a:t> HR file feed.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5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In order to elect your coverage, you will complete the COBRA Election Notice and the carrier application and send it back to Flexible Benefit Services within 60 days of receipt. You will be billed by Flexible Benefit Services on a monthly basis for your elected coverage</a:t>
                      </a:r>
                    </a:p>
                  </a:txBody>
                  <a:tcPr anchor="ctr">
                    <a:solidFill>
                      <a:schemeClr val="accent6">
                        <a:lumMod val="40000"/>
                        <a:lumOff val="60000"/>
                      </a:schemeClr>
                    </a:solidFill>
                  </a:tcPr>
                </a:tc>
                <a:extLst>
                  <a:ext uri="{0D108BD9-81ED-4DB2-BD59-A6C34878D82A}">
                    <a16:rowId xmlns:a16="http://schemas.microsoft.com/office/drawing/2014/main" val="2159784484"/>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My</a:t>
                      </a:r>
                      <a:r>
                        <a:rPr lang="en-US" sz="1050" b="1" kern="1200" baseline="0" dirty="0">
                          <a:solidFill>
                            <a:schemeClr val="dk1"/>
                          </a:solidFill>
                          <a:latin typeface="+mn-lt"/>
                          <a:ea typeface="+mn-ea"/>
                          <a:cs typeface="+mn-cs"/>
                        </a:rPr>
                        <a:t> Postdoc appointment is terminating and I am leaving my campus, when does my insurance coverage end?</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Your insurance coverage ends on the last day of the month in which your appointment terminates, unless your appointment terminates on the 1</a:t>
                      </a:r>
                      <a:r>
                        <a:rPr lang="en-US" sz="1050" kern="1200" baseline="30000" dirty="0">
                          <a:solidFill>
                            <a:schemeClr val="dk1"/>
                          </a:solidFill>
                          <a:latin typeface="+mn-lt"/>
                          <a:ea typeface="+mn-ea"/>
                          <a:cs typeface="+mn-cs"/>
                        </a:rPr>
                        <a:t>st</a:t>
                      </a:r>
                      <a:r>
                        <a:rPr lang="en-US" sz="1050" kern="1200" baseline="0" dirty="0">
                          <a:solidFill>
                            <a:schemeClr val="dk1"/>
                          </a:solidFill>
                          <a:latin typeface="+mn-lt"/>
                          <a:ea typeface="+mn-ea"/>
                          <a:cs typeface="+mn-cs"/>
                        </a:rPr>
                        <a:t> day of the month. For instance, if your appointment ends on 11/8, your coverage will continue through 11/30. If your appointment ends 11/1, your coverage ends 11/1 as well.</a:t>
                      </a:r>
                    </a:p>
                  </a:txBody>
                  <a:tcPr anchor="ctr">
                    <a:solidFill>
                      <a:schemeClr val="accent6">
                        <a:lumMod val="40000"/>
                        <a:lumOff val="60000"/>
                      </a:schemeClr>
                    </a:solidFill>
                  </a:tcPr>
                </a:tc>
                <a:extLst>
                  <a:ext uri="{0D108BD9-81ED-4DB2-BD59-A6C34878D82A}">
                    <a16:rowId xmlns:a16="http://schemas.microsoft.com/office/drawing/2014/main" val="3775793013"/>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a:t>
                      </a:r>
                      <a:r>
                        <a:rPr lang="en-US" sz="1050" b="1" kern="1200" baseline="0" dirty="0">
                          <a:solidFill>
                            <a:schemeClr val="dk1"/>
                          </a:solidFill>
                          <a:latin typeface="+mn-lt"/>
                          <a:ea typeface="+mn-ea"/>
                          <a:cs typeface="+mn-cs"/>
                        </a:rPr>
                        <a:t> am going on a Leave of Absence (LOA), does my medical coverage continue?</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If you receive an approved leave of absence, with or without pay, medical coverage </a:t>
                      </a:r>
                      <a:r>
                        <a:rPr lang="en-US" sz="1050" i="1" kern="1200" baseline="0" dirty="0">
                          <a:solidFill>
                            <a:schemeClr val="dk1"/>
                          </a:solidFill>
                          <a:latin typeface="+mn-lt"/>
                          <a:ea typeface="+mn-ea"/>
                          <a:cs typeface="+mn-cs"/>
                        </a:rPr>
                        <a:t>may</a:t>
                      </a:r>
                      <a:r>
                        <a:rPr lang="en-US" sz="1050" kern="1200" baseline="0" dirty="0">
                          <a:solidFill>
                            <a:schemeClr val="dk1"/>
                          </a:solidFill>
                          <a:latin typeface="+mn-lt"/>
                          <a:ea typeface="+mn-ea"/>
                          <a:cs typeface="+mn-cs"/>
                        </a:rPr>
                        <a:t> be continued. Contact your Administrator at Northwestern for more information.</a:t>
                      </a:r>
                    </a:p>
                  </a:txBody>
                  <a:tcPr anchor="ctr">
                    <a:solidFill>
                      <a:schemeClr val="accent6">
                        <a:lumMod val="40000"/>
                        <a:lumOff val="60000"/>
                      </a:schemeClr>
                    </a:solidFill>
                  </a:tcPr>
                </a:tc>
                <a:extLst>
                  <a:ext uri="{0D108BD9-81ED-4DB2-BD59-A6C34878D82A}">
                    <a16:rowId xmlns:a16="http://schemas.microsoft.com/office/drawing/2014/main" val="3327072103"/>
                  </a:ext>
                </a:extLst>
              </a:tr>
            </a:tbl>
          </a:graphicData>
        </a:graphic>
      </p:graphicFrame>
      <p:sp>
        <p:nvSpPr>
          <p:cNvPr id="2" name="AutoShape 2" descr="Image result for anthem blue cross logo">
            <a:extLst>
              <a:ext uri="{FF2B5EF4-FFF2-40B4-BE49-F238E27FC236}">
                <a16:creationId xmlns:a16="http://schemas.microsoft.com/office/drawing/2014/main" id="{2239B9F2-10AD-026C-0B2E-1EA92F766784}"/>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9EAEEAF3-4C41-D5CF-D331-BE7364B19EEE}"/>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BFD2F35-FA16-036A-F893-2B138292EC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6" name="TextBox 5">
            <a:extLst>
              <a:ext uri="{FF2B5EF4-FFF2-40B4-BE49-F238E27FC236}">
                <a16:creationId xmlns:a16="http://schemas.microsoft.com/office/drawing/2014/main" id="{09F92E03-8556-1F6A-8C71-5DC461FC7449}"/>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4" name="TextBox 24">
            <a:extLst>
              <a:ext uri="{FF2B5EF4-FFF2-40B4-BE49-F238E27FC236}">
                <a16:creationId xmlns:a16="http://schemas.microsoft.com/office/drawing/2014/main" id="{2DA04CCD-4F85-8706-C92F-E1CEFE07A898}"/>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3" name="TextBox 2">
            <a:extLst>
              <a:ext uri="{FF2B5EF4-FFF2-40B4-BE49-F238E27FC236}">
                <a16:creationId xmlns:a16="http://schemas.microsoft.com/office/drawing/2014/main" id="{1EB43FE1-5BC5-987C-6EB1-B5109406E554}"/>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193721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D765-FDF2-2E90-55E3-A4CF021E1EBE}"/>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153C7488-F52C-777E-A017-06D85766C63E}"/>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33556"/>
            <a:ext cx="12192000" cy="6377030"/>
          </a:xfrm>
          <a:prstGeom prst="rect">
            <a:avLst/>
          </a:prstGeom>
        </p:spPr>
      </p:pic>
      <p:sp>
        <p:nvSpPr>
          <p:cNvPr id="18" name="Rectangle 17">
            <a:extLst>
              <a:ext uri="{FF2B5EF4-FFF2-40B4-BE49-F238E27FC236}">
                <a16:creationId xmlns:a16="http://schemas.microsoft.com/office/drawing/2014/main" id="{66036B4F-BC21-7AA9-9EDD-627F4FF5523B}"/>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376BF8E-9882-3CDE-6B58-FCD85F0A7114}"/>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16</a:t>
            </a:r>
          </a:p>
        </p:txBody>
      </p:sp>
      <p:sp>
        <p:nvSpPr>
          <p:cNvPr id="15" name="TextBox 14">
            <a:extLst>
              <a:ext uri="{FF2B5EF4-FFF2-40B4-BE49-F238E27FC236}">
                <a16:creationId xmlns:a16="http://schemas.microsoft.com/office/drawing/2014/main" id="{977C0BB2-EDD2-5408-5A0C-189206FC231D}"/>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2" name="AutoShape 2" descr="Image result for anthem blue cross logo">
            <a:extLst>
              <a:ext uri="{FF2B5EF4-FFF2-40B4-BE49-F238E27FC236}">
                <a16:creationId xmlns:a16="http://schemas.microsoft.com/office/drawing/2014/main" id="{AA8AE939-BF04-FB5C-C693-94146CD37B63}"/>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018C863E-E8B7-29BB-48EB-B189BF188EB0}"/>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a:extLst>
              <a:ext uri="{FF2B5EF4-FFF2-40B4-BE49-F238E27FC236}">
                <a16:creationId xmlns:a16="http://schemas.microsoft.com/office/drawing/2014/main" id="{14D43B58-7B60-7F38-C1EE-5F6357C3C563}"/>
              </a:ext>
            </a:extLst>
          </p:cNvPr>
          <p:cNvGraphicFramePr>
            <a:graphicFrameLocks noGrp="1"/>
          </p:cNvGraphicFramePr>
          <p:nvPr>
            <p:extLst>
              <p:ext uri="{D42A27DB-BD31-4B8C-83A1-F6EECF244321}">
                <p14:modId xmlns:p14="http://schemas.microsoft.com/office/powerpoint/2010/main" val="738730087"/>
              </p:ext>
            </p:extLst>
          </p:nvPr>
        </p:nvGraphicFramePr>
        <p:xfrm>
          <a:off x="148672" y="1529097"/>
          <a:ext cx="11922177" cy="3878290"/>
        </p:xfrm>
        <a:graphic>
          <a:graphicData uri="http://schemas.openxmlformats.org/drawingml/2006/table">
            <a:tbl>
              <a:tblPr firstRow="1" bandRow="1">
                <a:tableStyleId>{93296810-A885-4BE3-A3E7-6D5BEEA58F35}</a:tableStyleId>
              </a:tblPr>
              <a:tblGrid>
                <a:gridCol w="3549892">
                  <a:extLst>
                    <a:ext uri="{9D8B030D-6E8A-4147-A177-3AD203B41FA5}">
                      <a16:colId xmlns:a16="http://schemas.microsoft.com/office/drawing/2014/main" val="20001"/>
                    </a:ext>
                  </a:extLst>
                </a:gridCol>
                <a:gridCol w="8372285">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2324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Waivers / Opting Out</a:t>
                      </a:r>
                    </a:p>
                  </a:txBody>
                  <a:tcPr anchor="ctr">
                    <a:solidFill>
                      <a:schemeClr val="accent1">
                        <a:lumMod val="40000"/>
                        <a:lumOff val="60000"/>
                      </a:schemeClr>
                    </a:solidFill>
                  </a:tcPr>
                </a:tc>
                <a:tc hMerge="1">
                  <a:txBody>
                    <a:bodyPr/>
                    <a:lstStyle/>
                    <a:p>
                      <a:endParaRPr lang="en-US" sz="1050" b="0"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73591953"/>
                  </a:ext>
                </a:extLst>
              </a:tr>
              <a:tr h="4792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a waiver? What happens if I have external health insurance and I wish to submit a waiver?</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kern="1200" baseline="0" dirty="0">
                          <a:solidFill>
                            <a:schemeClr val="dk1"/>
                          </a:solidFill>
                          <a:latin typeface="+mn-lt"/>
                          <a:ea typeface="+mn-ea"/>
                          <a:cs typeface="+mn-cs"/>
                        </a:rPr>
                        <a:t>A waiver is when the postdoctoral trainee is already enrolled in an alternate medical plan that offers comparable coverage, at least meeting the Department of State and Northwestern’s J1 requirements. This would exempt them from the requirement to purchase the Northwestern Postdoctoral Benefit Program plans. </a:t>
                      </a:r>
                    </a:p>
                  </a:txBody>
                  <a:tcPr anchor="ctr">
                    <a:solidFill>
                      <a:schemeClr val="accent6">
                        <a:lumMod val="40000"/>
                        <a:lumOff val="60000"/>
                      </a:schemeClr>
                    </a:solidFill>
                  </a:tcPr>
                </a:tc>
                <a:extLst>
                  <a:ext uri="{0D108BD9-81ED-4DB2-BD59-A6C34878D82A}">
                    <a16:rowId xmlns:a16="http://schemas.microsoft.com/office/drawing/2014/main" val="3292445773"/>
                  </a:ext>
                </a:extLst>
              </a:tr>
              <a:tr h="4792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Is it mandatory to enroll in one of these plans? Can I opt out of medical coverage from the PBP?</a:t>
                      </a:r>
                    </a:p>
                  </a:txBody>
                  <a:tcPr anchor="ctr">
                    <a:solidFill>
                      <a:schemeClr val="accent6">
                        <a:lumMod val="40000"/>
                        <a:lumOff val="60000"/>
                      </a:schemeClr>
                    </a:solidFill>
                  </a:tcPr>
                </a:tc>
                <a:tc>
                  <a:txBody>
                    <a:bodyPr/>
                    <a:lstStyle/>
                    <a:p>
                      <a:pPr marL="0" algn="l" defTabSz="914400" rtl="0" eaLnBrk="1" latinLnBrk="0" hangingPunct="1"/>
                      <a:r>
                        <a:rPr lang="en-US" sz="1050" kern="1200" dirty="0">
                          <a:solidFill>
                            <a:schemeClr val="dk1"/>
                          </a:solidFill>
                          <a:latin typeface="+mn-lt"/>
                          <a:ea typeface="+mn-ea"/>
                          <a:cs typeface="+mn-cs"/>
                        </a:rPr>
                        <a:t>Postdoc</a:t>
                      </a:r>
                      <a:r>
                        <a:rPr lang="en-US" sz="1050" kern="1200" baseline="0" dirty="0">
                          <a:solidFill>
                            <a:schemeClr val="dk1"/>
                          </a:solidFill>
                          <a:latin typeface="+mn-lt"/>
                          <a:ea typeface="+mn-ea"/>
                          <a:cs typeface="+mn-cs"/>
                        </a:rPr>
                        <a:t>toral trainees may opt out of health insurance coverage under the PBP if the postdoctoral trainee is enrolled in an alternate medical plan that offers comparable coverage, at least meeting the Department of State and Northwestern’s J1 requirements. You can begin the waiver process on the </a:t>
                      </a:r>
                      <a:r>
                        <a:rPr lang="en-US" sz="1050" kern="1200" baseline="0" dirty="0">
                          <a:solidFill>
                            <a:schemeClr val="dk1"/>
                          </a:solidFill>
                          <a:latin typeface="+mn-lt"/>
                          <a:ea typeface="+mn-ea"/>
                          <a:cs typeface="+mn-cs"/>
                          <a:hlinkClick r:id="rId4"/>
                        </a:rPr>
                        <a:t>Begin Enrollment page</a:t>
                      </a:r>
                      <a:r>
                        <a:rPr lang="en-US" sz="1050" kern="1200" baseline="0" dirty="0">
                          <a:solidFill>
                            <a:schemeClr val="dk1"/>
                          </a:solidFill>
                          <a:latin typeface="+mn-lt"/>
                          <a:ea typeface="+mn-ea"/>
                          <a:cs typeface="+mn-cs"/>
                        </a:rPr>
                        <a:t> by creating a login account.</a:t>
                      </a:r>
                    </a:p>
                  </a:txBody>
                  <a:tcPr anchor="ctr">
                    <a:solidFill>
                      <a:schemeClr val="accent6">
                        <a:lumMod val="40000"/>
                        <a:lumOff val="60000"/>
                      </a:schemeClr>
                    </a:solidFill>
                  </a:tcPr>
                </a:tc>
                <a:extLst>
                  <a:ext uri="{0D108BD9-81ED-4DB2-BD59-A6C34878D82A}">
                    <a16:rowId xmlns:a16="http://schemas.microsoft.com/office/drawing/2014/main" val="3155414022"/>
                  </a:ext>
                </a:extLst>
              </a:tr>
              <a:tr h="4040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opted out of coverage from the PBP, can I enroll back in?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You may enroll</a:t>
                      </a:r>
                      <a:r>
                        <a:rPr lang="en-US" sz="1050" kern="1200" baseline="0" dirty="0">
                          <a:solidFill>
                            <a:schemeClr val="dk1"/>
                          </a:solidFill>
                          <a:latin typeface="+mn-lt"/>
                          <a:ea typeface="+mn-ea"/>
                          <a:cs typeface="+mn-cs"/>
                        </a:rPr>
                        <a:t> back into the PBP if you are still within your PIE period, or else you will need to wait until Open Enrollment.</a:t>
                      </a:r>
                    </a:p>
                  </a:txBody>
                  <a:tcPr anchor="ctr">
                    <a:solidFill>
                      <a:schemeClr val="accent6">
                        <a:lumMod val="40000"/>
                        <a:lumOff val="60000"/>
                      </a:schemeClr>
                    </a:solidFill>
                  </a:tcPr>
                </a:tc>
                <a:extLst>
                  <a:ext uri="{0D108BD9-81ED-4DB2-BD59-A6C34878D82A}">
                    <a16:rowId xmlns:a16="http://schemas.microsoft.com/office/drawing/2014/main" val="264928679"/>
                  </a:ext>
                </a:extLst>
              </a:tr>
              <a:tr h="3001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submit a waiver?</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kern="1200" baseline="0" dirty="0">
                          <a:solidFill>
                            <a:schemeClr val="dk1"/>
                          </a:solidFill>
                          <a:latin typeface="+mn-lt"/>
                          <a:ea typeface="+mn-ea"/>
                          <a:cs typeface="+mn-cs"/>
                        </a:rPr>
                        <a:t>Waivers and the accompanying documentation must be submitted through the </a:t>
                      </a:r>
                      <a:r>
                        <a:rPr lang="en-US" sz="1050" kern="1200" baseline="0" dirty="0">
                          <a:solidFill>
                            <a:schemeClr val="dk1"/>
                          </a:solidFill>
                          <a:latin typeface="+mn-lt"/>
                          <a:ea typeface="+mn-ea"/>
                          <a:cs typeface="+mn-cs"/>
                          <a:hlinkClick r:id="rId4"/>
                        </a:rPr>
                        <a:t>enrollment portal</a:t>
                      </a:r>
                      <a:r>
                        <a:rPr lang="en-US" sz="1050" kern="1200" baseline="0" dirty="0">
                          <a:solidFill>
                            <a:schemeClr val="dk1"/>
                          </a:solidFill>
                          <a:latin typeface="+mn-lt"/>
                          <a:ea typeface="+mn-ea"/>
                          <a:cs typeface="+mn-cs"/>
                        </a:rPr>
                        <a:t>.</a:t>
                      </a:r>
                    </a:p>
                  </a:txBody>
                  <a:tcPr anchor="ctr">
                    <a:solidFill>
                      <a:schemeClr val="accent6">
                        <a:lumMod val="40000"/>
                        <a:lumOff val="60000"/>
                      </a:schemeClr>
                    </a:solidFill>
                  </a:tcPr>
                </a:tc>
                <a:extLst>
                  <a:ext uri="{0D108BD9-81ED-4DB2-BD59-A6C34878D82A}">
                    <a16:rowId xmlns:a16="http://schemas.microsoft.com/office/drawing/2014/main" val="419381919"/>
                  </a:ext>
                </a:extLst>
              </a:tr>
              <a:tr h="2641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happens after I submit the waiver? </a:t>
                      </a:r>
                    </a:p>
                  </a:txBody>
                  <a:tcPr anchor="ctr">
                    <a:solidFill>
                      <a:schemeClr val="accent6">
                        <a:lumMod val="40000"/>
                        <a:lumOff val="60000"/>
                      </a:schemeClr>
                    </a:solidFill>
                  </a:tcPr>
                </a:tc>
                <a:tc>
                  <a:txBody>
                    <a:bodyPr/>
                    <a:lstStyle/>
                    <a:p>
                      <a:r>
                        <a:rPr lang="en-US" sz="1050" b="0" i="0" kern="1200" baseline="0" dirty="0">
                          <a:solidFill>
                            <a:schemeClr val="dk1"/>
                          </a:solidFill>
                          <a:latin typeface="+mn-lt"/>
                          <a:ea typeface="+mn-ea"/>
                          <a:cs typeface="+mn-cs"/>
                        </a:rPr>
                        <a:t>Your waiver is not officially approved upon submission. Gallagher will review your documents and either send you an approval confirmation email or send you an email requesting additional information. </a:t>
                      </a:r>
                    </a:p>
                  </a:txBody>
                  <a:tcPr anchor="ctr">
                    <a:solidFill>
                      <a:schemeClr val="accent6">
                        <a:lumMod val="40000"/>
                        <a:lumOff val="60000"/>
                      </a:schemeClr>
                    </a:solidFill>
                  </a:tcPr>
                </a:tc>
                <a:extLst>
                  <a:ext uri="{0D108BD9-81ED-4DB2-BD59-A6C34878D82A}">
                    <a16:rowId xmlns:a16="http://schemas.microsoft.com/office/drawing/2014/main" val="1061871833"/>
                  </a:ext>
                </a:extLst>
              </a:tr>
              <a:tr h="5212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requirements does my external coverage need to meet to qualify for a waiver?</a:t>
                      </a:r>
                    </a:p>
                  </a:txBody>
                  <a:tcPr anchor="ctr">
                    <a:solidFill>
                      <a:schemeClr val="accent6">
                        <a:lumMod val="40000"/>
                        <a:lumOff val="60000"/>
                      </a:schemeClr>
                    </a:solidFill>
                  </a:tcPr>
                </a:tc>
                <a:tc>
                  <a:txBody>
                    <a:bodyPr/>
                    <a:lstStyle/>
                    <a:p>
                      <a:r>
                        <a:rPr lang="en-US" sz="1050" kern="1200" baseline="0" dirty="0">
                          <a:solidFill>
                            <a:schemeClr val="dk1"/>
                          </a:solidFill>
                          <a:latin typeface="+mn-lt"/>
                          <a:ea typeface="+mn-ea"/>
                          <a:cs typeface="+mn-cs"/>
                        </a:rPr>
                        <a:t>Your insurance plan must meet the following criteria established by the U.S. Department of State and Northwestern University. </a:t>
                      </a:r>
                      <a:r>
                        <a:rPr lang="en-US" sz="1050" kern="1200" baseline="0" dirty="0">
                          <a:solidFill>
                            <a:schemeClr val="dk1"/>
                          </a:solidFill>
                          <a:latin typeface="+mn-lt"/>
                          <a:ea typeface="+mn-ea"/>
                          <a:cs typeface="+mn-cs"/>
                          <a:hlinkClick r:id="rId5" action="ppaction://hlinksldjump"/>
                        </a:rPr>
                        <a:t>Those waiver requirements can be found on Slide 3 of this document. </a:t>
                      </a: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718069508"/>
                  </a:ext>
                </a:extLst>
              </a:tr>
              <a:tr h="450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Do my documents need to be in English?</a:t>
                      </a:r>
                    </a:p>
                  </a:txBody>
                  <a:tcPr anchor="ctr">
                    <a:solidFill>
                      <a:schemeClr val="accent6">
                        <a:lumMod val="40000"/>
                        <a:lumOff val="60000"/>
                      </a:schemeClr>
                    </a:solidFill>
                  </a:tcPr>
                </a:tc>
                <a:tc>
                  <a:txBody>
                    <a:bodyPr/>
                    <a:lstStyle/>
                    <a:p>
                      <a:r>
                        <a:rPr lang="en-US" sz="1050" b="0" i="0" kern="1200" baseline="0" dirty="0">
                          <a:solidFill>
                            <a:schemeClr val="dk1"/>
                          </a:solidFill>
                          <a:latin typeface="+mn-lt"/>
                          <a:ea typeface="+mn-ea"/>
                          <a:cs typeface="+mn-cs"/>
                        </a:rPr>
                        <a:t>Yes, any external insurance documents you upload for review and approval must be in English. If they are not in English, please consult your insurance carrier. </a:t>
                      </a:r>
                    </a:p>
                  </a:txBody>
                  <a:tcPr anchor="ctr">
                    <a:solidFill>
                      <a:schemeClr val="accent6">
                        <a:lumMod val="40000"/>
                        <a:lumOff val="60000"/>
                      </a:schemeClr>
                    </a:solidFill>
                  </a:tcPr>
                </a:tc>
                <a:extLst>
                  <a:ext uri="{0D108BD9-81ED-4DB2-BD59-A6C34878D82A}">
                    <a16:rowId xmlns:a16="http://schemas.microsoft.com/office/drawing/2014/main" val="3655957749"/>
                  </a:ext>
                </a:extLst>
              </a:tr>
            </a:tbl>
          </a:graphicData>
        </a:graphic>
      </p:graphicFrame>
      <p:pic>
        <p:nvPicPr>
          <p:cNvPr id="13" name="Picture 12">
            <a:extLst>
              <a:ext uri="{FF2B5EF4-FFF2-40B4-BE49-F238E27FC236}">
                <a16:creationId xmlns:a16="http://schemas.microsoft.com/office/drawing/2014/main" id="{CD809965-F267-BCF1-EDD1-914CDEC25AA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B62E7382-EDFD-2EB4-93A2-9B010B23A59E}"/>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895C0D64-51DC-A25F-9AD1-98049FA8B74B}"/>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525E4F82-A8D5-6141-34F6-5CA7D107E5CB}"/>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1626879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C2A72-8128-9E0B-FAF2-45E66C9C0B5B}"/>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E503B64A-ABC4-797A-109A-36D48F585FF9}"/>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33556"/>
            <a:ext cx="12192000" cy="6377030"/>
          </a:xfrm>
          <a:prstGeom prst="rect">
            <a:avLst/>
          </a:prstGeom>
        </p:spPr>
      </p:pic>
      <p:sp>
        <p:nvSpPr>
          <p:cNvPr id="18" name="Rectangle 17">
            <a:extLst>
              <a:ext uri="{FF2B5EF4-FFF2-40B4-BE49-F238E27FC236}">
                <a16:creationId xmlns:a16="http://schemas.microsoft.com/office/drawing/2014/main" id="{A07B0913-7C0D-2E08-930F-FEED96B26E5E}"/>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41ED990-763F-3706-E574-6F185AB2017F}"/>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17</a:t>
            </a:r>
          </a:p>
        </p:txBody>
      </p:sp>
      <p:sp>
        <p:nvSpPr>
          <p:cNvPr id="15" name="TextBox 14">
            <a:extLst>
              <a:ext uri="{FF2B5EF4-FFF2-40B4-BE49-F238E27FC236}">
                <a16:creationId xmlns:a16="http://schemas.microsoft.com/office/drawing/2014/main" id="{86BE8449-0599-6E0E-F0F4-A9561F41BFE7}"/>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2" name="AutoShape 2" descr="Image result for anthem blue cross logo">
            <a:extLst>
              <a:ext uri="{FF2B5EF4-FFF2-40B4-BE49-F238E27FC236}">
                <a16:creationId xmlns:a16="http://schemas.microsoft.com/office/drawing/2014/main" id="{CAFF761E-3710-C68B-E198-63CD76166A89}"/>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9F8BD44E-F829-63AF-5D3A-9D3EF5F01216}"/>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a:extLst>
              <a:ext uri="{FF2B5EF4-FFF2-40B4-BE49-F238E27FC236}">
                <a16:creationId xmlns:a16="http://schemas.microsoft.com/office/drawing/2014/main" id="{8EC1EDBF-7797-ECA2-68D6-27FE2B86851E}"/>
              </a:ext>
            </a:extLst>
          </p:cNvPr>
          <p:cNvGraphicFramePr>
            <a:graphicFrameLocks noGrp="1"/>
          </p:cNvGraphicFramePr>
          <p:nvPr>
            <p:extLst>
              <p:ext uri="{D42A27DB-BD31-4B8C-83A1-F6EECF244321}">
                <p14:modId xmlns:p14="http://schemas.microsoft.com/office/powerpoint/2010/main" val="3450480502"/>
              </p:ext>
            </p:extLst>
          </p:nvPr>
        </p:nvGraphicFramePr>
        <p:xfrm>
          <a:off x="168290" y="1518282"/>
          <a:ext cx="11868537" cy="3224734"/>
        </p:xfrm>
        <a:graphic>
          <a:graphicData uri="http://schemas.openxmlformats.org/drawingml/2006/table">
            <a:tbl>
              <a:tblPr firstRow="1" bandRow="1">
                <a:tableStyleId>{93296810-A885-4BE3-A3E7-6D5BEEA58F35}</a:tableStyleId>
              </a:tblPr>
              <a:tblGrid>
                <a:gridCol w="3533921">
                  <a:extLst>
                    <a:ext uri="{9D8B030D-6E8A-4147-A177-3AD203B41FA5}">
                      <a16:colId xmlns:a16="http://schemas.microsoft.com/office/drawing/2014/main" val="20001"/>
                    </a:ext>
                  </a:extLst>
                </a:gridCol>
                <a:gridCol w="8334616">
                  <a:extLst>
                    <a:ext uri="{9D8B030D-6E8A-4147-A177-3AD203B41FA5}">
                      <a16:colId xmlns:a16="http://schemas.microsoft.com/office/drawing/2014/main" val="20002"/>
                    </a:ext>
                  </a:extLst>
                </a:gridCol>
              </a:tblGrid>
              <a:tr h="254189">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2935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Contacts</a:t>
                      </a:r>
                    </a:p>
                  </a:txBody>
                  <a:tcPr anchor="ctr">
                    <a:solidFill>
                      <a:schemeClr val="accent1">
                        <a:lumMod val="40000"/>
                        <a:lumOff val="60000"/>
                      </a:schemeClr>
                    </a:solidFill>
                  </a:tcPr>
                </a:tc>
                <a:tc hMerge="1">
                  <a:txBody>
                    <a:bodyPr/>
                    <a:lstStyle/>
                    <a:p>
                      <a:endParaRPr lang="en-US" sz="1050" b="0"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73591953"/>
                  </a:ext>
                </a:extLst>
              </a:tr>
              <a:tr h="519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contact Gallagher about my enrollment, waiver, invoicing, coverage, or claims?</a:t>
                      </a:r>
                    </a:p>
                  </a:txBody>
                  <a:tcPr anchor="ctr">
                    <a:solidFill>
                      <a:schemeClr val="accent6">
                        <a:lumMod val="40000"/>
                        <a:lumOff val="60000"/>
                      </a:schemeClr>
                    </a:solidFill>
                  </a:tcPr>
                </a:tc>
                <a:tc>
                  <a:txBody>
                    <a:bodyPr/>
                    <a:lstStyle/>
                    <a:p>
                      <a:r>
                        <a:rPr lang="en-US" sz="1050" b="1" i="0" kern="1200" baseline="0" dirty="0">
                          <a:solidFill>
                            <a:schemeClr val="dk1"/>
                          </a:solidFill>
                          <a:latin typeface="+mn-lt"/>
                          <a:ea typeface="+mn-ea"/>
                          <a:cs typeface="+mn-cs"/>
                        </a:rPr>
                        <a:t>Phone</a:t>
                      </a:r>
                      <a:r>
                        <a:rPr lang="en-US" sz="1050" b="0" i="0" kern="1200" baseline="0" dirty="0">
                          <a:solidFill>
                            <a:schemeClr val="dk1"/>
                          </a:solidFill>
                          <a:latin typeface="+mn-lt"/>
                          <a:ea typeface="+mn-ea"/>
                          <a:cs typeface="+mn-cs"/>
                        </a:rPr>
                        <a:t>: </a:t>
                      </a:r>
                      <a:r>
                        <a:rPr lang="en-US" sz="1050" dirty="0">
                          <a:solidFill>
                            <a:prstClr val="black"/>
                          </a:solidFill>
                          <a:latin typeface="Gotham Book" charset="0"/>
                          <a:ea typeface="Gotham Book" charset="0"/>
                          <a:cs typeface="Gotham Book" charset="0"/>
                        </a:rPr>
                        <a:t>(844) 315-4550</a:t>
                      </a:r>
                    </a:p>
                    <a:p>
                      <a:r>
                        <a:rPr lang="en-US" sz="1050" b="1" i="0" kern="1200" baseline="0" dirty="0">
                          <a:solidFill>
                            <a:schemeClr val="dk1"/>
                          </a:solidFill>
                          <a:latin typeface="+mn-lt"/>
                          <a:ea typeface="+mn-ea"/>
                          <a:cs typeface="+mn-cs"/>
                        </a:rPr>
                        <a:t>Email: </a:t>
                      </a:r>
                      <a:r>
                        <a:rPr lang="en-US" sz="1050" dirty="0">
                          <a:solidFill>
                            <a:prstClr val="black"/>
                          </a:solidFill>
                          <a:latin typeface="Gotham Book" charset="0"/>
                          <a:ea typeface="Gotham Book" charset="0"/>
                          <a:cs typeface="Gotham Book" charset="0"/>
                          <a:hlinkClick r:id="rId4"/>
                        </a:rPr>
                        <a:t>UniversityServices.GBS.nupfbp@ajg.com</a:t>
                      </a:r>
                      <a:endParaRPr lang="en-US" sz="1050" dirty="0">
                        <a:solidFill>
                          <a:prstClr val="black"/>
                        </a:solidFill>
                        <a:latin typeface="Gotham Book" charset="0"/>
                        <a:ea typeface="Gotham Book" charset="0"/>
                        <a:cs typeface="Gotham Book" charset="0"/>
                      </a:endParaRPr>
                    </a:p>
                    <a:p>
                      <a:r>
                        <a:rPr lang="en-US" sz="1050" b="1" i="0" kern="1200" baseline="0" dirty="0">
                          <a:solidFill>
                            <a:prstClr val="black"/>
                          </a:solidFill>
                          <a:latin typeface="Gotham Book" charset="0"/>
                          <a:ea typeface="+mn-ea"/>
                          <a:cs typeface="+mn-cs"/>
                        </a:rPr>
                        <a:t>Postdoctoral Benefit Program website: </a:t>
                      </a:r>
                      <a:r>
                        <a:rPr lang="en-US" sz="1050" b="0" i="0" kern="1200" baseline="0" dirty="0">
                          <a:solidFill>
                            <a:prstClr val="black"/>
                          </a:solidFill>
                          <a:latin typeface="Gotham Book" charset="0"/>
                          <a:ea typeface="+mn-ea"/>
                          <a:cs typeface="+mn-cs"/>
                          <a:hlinkClick r:id="rId5"/>
                        </a:rPr>
                        <a:t>https://clients.garnett-powers.com/pd/northwesternu/</a:t>
                      </a:r>
                      <a:endParaRPr lang="en-US" sz="1050" b="0"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718069508"/>
                  </a:ext>
                </a:extLst>
              </a:tr>
              <a:tr h="519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the contact information for all the benefit companies?</a:t>
                      </a:r>
                    </a:p>
                  </a:txBody>
                  <a:tcPr anchor="ctr">
                    <a:solidFill>
                      <a:schemeClr val="accent6">
                        <a:lumMod val="40000"/>
                        <a:lumOff val="60000"/>
                      </a:schemeClr>
                    </a:solidFill>
                  </a:tcPr>
                </a:tc>
                <a:tc>
                  <a:txBody>
                    <a:bodyPr/>
                    <a:lstStyle/>
                    <a:p>
                      <a:r>
                        <a:rPr lang="en-US" sz="1050" b="1" i="0" kern="1200" baseline="0" dirty="0">
                          <a:solidFill>
                            <a:schemeClr val="dk1"/>
                          </a:solidFill>
                          <a:latin typeface="+mn-lt"/>
                          <a:ea typeface="+mn-ea"/>
                          <a:cs typeface="+mn-cs"/>
                        </a:rPr>
                        <a:t>UnitedHealthcare: </a:t>
                      </a:r>
                      <a:r>
                        <a:rPr lang="en-US" sz="1050" b="0" i="0" kern="1200" baseline="0" dirty="0">
                          <a:solidFill>
                            <a:schemeClr val="dk1"/>
                          </a:solidFill>
                          <a:effectLst/>
                          <a:latin typeface="+mn-lt"/>
                          <a:ea typeface="+mn-ea"/>
                          <a:cs typeface="+mn-cs"/>
                        </a:rPr>
                        <a:t>855-828-7715 (HMO plan) or 866-633-2446 (PPO plan) </a:t>
                      </a:r>
                      <a:endParaRPr lang="en-US" sz="1050" b="1" i="0" kern="1200" baseline="0" dirty="0">
                        <a:solidFill>
                          <a:schemeClr val="dk1"/>
                        </a:solidFill>
                        <a:latin typeface="+mn-lt"/>
                        <a:ea typeface="+mn-ea"/>
                        <a:cs typeface="+mn-cs"/>
                      </a:endParaRPr>
                    </a:p>
                    <a:p>
                      <a:r>
                        <a:rPr lang="en-US" sz="1050" b="1" i="0" kern="1200" baseline="0" dirty="0">
                          <a:solidFill>
                            <a:schemeClr val="dk1"/>
                          </a:solidFill>
                          <a:latin typeface="+mn-lt"/>
                          <a:ea typeface="+mn-ea"/>
                          <a:cs typeface="+mn-cs"/>
                        </a:rPr>
                        <a:t>Guardian dental: </a:t>
                      </a:r>
                      <a:r>
                        <a:rPr lang="en-US" sz="1050" b="0" i="0" kern="1200" baseline="0" dirty="0">
                          <a:solidFill>
                            <a:schemeClr val="dk1"/>
                          </a:solidFill>
                          <a:latin typeface="+mn-lt"/>
                          <a:ea typeface="+mn-ea"/>
                          <a:cs typeface="+mn-cs"/>
                        </a:rPr>
                        <a:t>866-494-4542 (HMO plan) or 800-541-7846 (PPO plan)</a:t>
                      </a:r>
                    </a:p>
                    <a:p>
                      <a:r>
                        <a:rPr lang="en-US" sz="1050" b="1" i="0" kern="1200" baseline="0" dirty="0">
                          <a:solidFill>
                            <a:schemeClr val="dk1"/>
                          </a:solidFill>
                          <a:latin typeface="+mn-lt"/>
                          <a:ea typeface="+mn-ea"/>
                          <a:cs typeface="+mn-cs"/>
                        </a:rPr>
                        <a:t>EyeMed vision: </a:t>
                      </a:r>
                      <a:r>
                        <a:rPr lang="en-US" sz="1050" b="0" i="0" kern="1200" baseline="0" dirty="0">
                          <a:solidFill>
                            <a:schemeClr val="dk1"/>
                          </a:solidFill>
                          <a:latin typeface="+mn-lt"/>
                          <a:ea typeface="+mn-ea"/>
                          <a:cs typeface="+mn-cs"/>
                        </a:rPr>
                        <a:t>866-723-0514</a:t>
                      </a:r>
                    </a:p>
                    <a:p>
                      <a:r>
                        <a:rPr lang="en-US" sz="1050" b="1" i="0" kern="1200" baseline="0" dirty="0">
                          <a:solidFill>
                            <a:schemeClr val="dk1"/>
                          </a:solidFill>
                          <a:latin typeface="+mn-lt"/>
                          <a:ea typeface="+mn-ea"/>
                          <a:cs typeface="+mn-cs"/>
                        </a:rPr>
                        <a:t>The Standard Basic Life and AD&amp;D: </a:t>
                      </a:r>
                      <a:r>
                        <a:rPr lang="en-US" sz="1050" b="0" i="0" kern="1200" baseline="0" dirty="0">
                          <a:solidFill>
                            <a:schemeClr val="dk1"/>
                          </a:solidFill>
                          <a:latin typeface="+mn-lt"/>
                          <a:ea typeface="+mn-ea"/>
                          <a:cs typeface="+mn-cs"/>
                        </a:rPr>
                        <a:t>800-628-8600</a:t>
                      </a:r>
                    </a:p>
                    <a:p>
                      <a:r>
                        <a:rPr lang="en-US" sz="1050" b="1" i="0" kern="1200" baseline="0" dirty="0">
                          <a:solidFill>
                            <a:schemeClr val="dk1"/>
                          </a:solidFill>
                          <a:latin typeface="+mn-lt"/>
                          <a:ea typeface="+mn-ea"/>
                          <a:cs typeface="+mn-cs"/>
                        </a:rPr>
                        <a:t>The Hartford Extended Sick Time: </a:t>
                      </a:r>
                      <a:r>
                        <a:rPr lang="en-US" sz="1050" b="0" i="0" kern="1200" baseline="0" dirty="0">
                          <a:solidFill>
                            <a:schemeClr val="dk1"/>
                          </a:solidFill>
                          <a:latin typeface="+mn-lt"/>
                          <a:ea typeface="+mn-ea"/>
                          <a:cs typeface="+mn-cs"/>
                        </a:rPr>
                        <a:t>888/541/7283</a:t>
                      </a:r>
                    </a:p>
                    <a:p>
                      <a:r>
                        <a:rPr lang="en-US" sz="1050" b="1" i="0" kern="1200" baseline="0" dirty="0">
                          <a:solidFill>
                            <a:schemeClr val="dk1"/>
                          </a:solidFill>
                          <a:latin typeface="+mn-lt"/>
                          <a:ea typeface="+mn-ea"/>
                          <a:cs typeface="+mn-cs"/>
                        </a:rPr>
                        <a:t>UHC Employee Assistance Program (EAP): </a:t>
                      </a:r>
                      <a:r>
                        <a:rPr lang="en-US" sz="1050" b="0" kern="1200" dirty="0">
                          <a:solidFill>
                            <a:schemeClr val="dk1"/>
                          </a:solidFill>
                          <a:latin typeface="+mn-lt"/>
                          <a:ea typeface="+mn-ea"/>
                          <a:cs typeface="+mn-cs"/>
                        </a:rPr>
                        <a:t>24/7 at 1-888-887-4114</a:t>
                      </a:r>
                      <a:endParaRPr lang="en-US" sz="1050" b="0" i="0" kern="1200" baseline="0" dirty="0">
                        <a:solidFill>
                          <a:schemeClr val="dk1"/>
                        </a:solidFill>
                        <a:latin typeface="+mn-lt"/>
                        <a:ea typeface="+mn-ea"/>
                        <a:cs typeface="+mn-cs"/>
                      </a:endParaRPr>
                    </a:p>
                    <a:p>
                      <a:r>
                        <a:rPr lang="en-US" sz="1050" b="1" kern="1200" baseline="0" dirty="0">
                          <a:solidFill>
                            <a:schemeClr val="dk1"/>
                          </a:solidFill>
                          <a:latin typeface="+mn-lt"/>
                          <a:ea typeface="+mn-ea"/>
                          <a:cs typeface="+mn-cs"/>
                        </a:rPr>
                        <a:t>SupportLinc (Northwestern’s Employee Assistance Program): </a:t>
                      </a:r>
                      <a:r>
                        <a:rPr lang="en-US" sz="1050" kern="1200" baseline="0" dirty="0">
                          <a:solidFill>
                            <a:schemeClr val="dk1"/>
                          </a:solidFill>
                          <a:latin typeface="+mn-lt"/>
                          <a:ea typeface="+mn-ea"/>
                          <a:cs typeface="+mn-cs"/>
                        </a:rPr>
                        <a:t>24/7 at 888-881-5462</a:t>
                      </a:r>
                      <a:endParaRPr lang="en-US" sz="1050" b="1"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655957749"/>
                  </a:ext>
                </a:extLst>
              </a:tr>
              <a:tr h="2816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Where should hospitals and doctors send claims?</a:t>
                      </a:r>
                    </a:p>
                  </a:txBody>
                  <a:tcPr anchor="ctr">
                    <a:solidFill>
                      <a:schemeClr val="accent6">
                        <a:lumMod val="40000"/>
                        <a:lumOff val="60000"/>
                      </a:schemeClr>
                    </a:solidFill>
                  </a:tcPr>
                </a:tc>
                <a:tc>
                  <a:txBody>
                    <a:bodyPr/>
                    <a:lstStyle/>
                    <a:p>
                      <a:r>
                        <a:rPr lang="en-US" sz="1050" b="0" i="0" kern="1200" baseline="0" dirty="0">
                          <a:solidFill>
                            <a:schemeClr val="dk1"/>
                          </a:solidFill>
                          <a:latin typeface="+mn-lt"/>
                          <a:ea typeface="+mn-ea"/>
                          <a:cs typeface="+mn-cs"/>
                        </a:rPr>
                        <a:t>Claims should be sent to UnitedHealthcare.</a:t>
                      </a:r>
                    </a:p>
                  </a:txBody>
                  <a:tcPr anchor="ctr">
                    <a:solidFill>
                      <a:schemeClr val="accent6">
                        <a:lumMod val="40000"/>
                        <a:lumOff val="60000"/>
                      </a:schemeClr>
                    </a:solidFill>
                  </a:tcPr>
                </a:tc>
                <a:extLst>
                  <a:ext uri="{0D108BD9-81ED-4DB2-BD59-A6C34878D82A}">
                    <a16:rowId xmlns:a16="http://schemas.microsoft.com/office/drawing/2014/main" val="86998528"/>
                  </a:ext>
                </a:extLst>
              </a:tr>
              <a:tr h="519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contact UnitedHealthcare’s telemedicine?</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hlinkClick r:id="rId6" action="ppaction://hlinkfile"/>
                        </a:rPr>
                        <a:t>UnitedHealthcare offers free 24/7 phone or virtual appointments</a:t>
                      </a:r>
                      <a:r>
                        <a:rPr lang="en-US" sz="1050" dirty="0"/>
                        <a:t>, talk to a licensed physician in minutes and even get a prescription if necessary.</a:t>
                      </a:r>
                    </a:p>
                  </a:txBody>
                  <a:tcPr anchor="ctr">
                    <a:solidFill>
                      <a:schemeClr val="accent6">
                        <a:lumMod val="40000"/>
                        <a:lumOff val="60000"/>
                      </a:schemeClr>
                    </a:solidFill>
                  </a:tcPr>
                </a:tc>
                <a:extLst>
                  <a:ext uri="{0D108BD9-81ED-4DB2-BD59-A6C34878D82A}">
                    <a16:rowId xmlns:a16="http://schemas.microsoft.com/office/drawing/2014/main" val="970676590"/>
                  </a:ext>
                </a:extLst>
              </a:tr>
            </a:tbl>
          </a:graphicData>
        </a:graphic>
      </p:graphicFrame>
      <p:pic>
        <p:nvPicPr>
          <p:cNvPr id="13" name="Picture 12">
            <a:extLst>
              <a:ext uri="{FF2B5EF4-FFF2-40B4-BE49-F238E27FC236}">
                <a16:creationId xmlns:a16="http://schemas.microsoft.com/office/drawing/2014/main" id="{1EB57226-4B0C-B401-1C43-87D3E87AAEB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C418F613-2B72-330D-B9DE-51867156356F}"/>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137C5EB0-FC4A-396C-E8DD-7105759F0FB0}"/>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F28FA131-86D3-F23D-757C-854BCE759820}"/>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006766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252DA-365C-4489-B223-953783CD5327}"/>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D7DEB6B8-9BD1-036C-31B2-C4BFFC1DE8F2}"/>
              </a:ext>
            </a:extLst>
          </p:cNvPr>
          <p:cNvPicPr>
            <a:picLocks noChangeAspect="1"/>
          </p:cNvPicPr>
          <p:nvPr/>
        </p:nvPicPr>
        <p:blipFill>
          <a:blip r:embed="rId3">
            <a:alphaModFix amt="15000"/>
            <a:extLst>
              <a:ext uri="{28A0092B-C50C-407E-A947-70E740481C1C}">
                <a14:useLocalDpi xmlns:a14="http://schemas.microsoft.com/office/drawing/2010/main" val="0"/>
              </a:ext>
            </a:extLst>
          </a:blip>
          <a:srcRect l="18190" r="4876"/>
          <a:stretch>
            <a:fillRect/>
          </a:stretch>
        </p:blipFill>
        <p:spPr>
          <a:xfrm>
            <a:off x="-1" y="-1841"/>
            <a:ext cx="12192001" cy="6339077"/>
          </a:xfrm>
          <a:prstGeom prst="rect">
            <a:avLst/>
          </a:prstGeom>
        </p:spPr>
      </p:pic>
      <p:sp>
        <p:nvSpPr>
          <p:cNvPr id="6" name="TextBox 5">
            <a:extLst>
              <a:ext uri="{FF2B5EF4-FFF2-40B4-BE49-F238E27FC236}">
                <a16:creationId xmlns:a16="http://schemas.microsoft.com/office/drawing/2014/main" id="{8E7E301F-13AF-CA3C-E7DB-0451A0A5FCC7}"/>
              </a:ext>
            </a:extLst>
          </p:cNvPr>
          <p:cNvSpPr txBox="1"/>
          <p:nvPr/>
        </p:nvSpPr>
        <p:spPr>
          <a:xfrm>
            <a:off x="648411" y="-20692"/>
            <a:ext cx="9525334" cy="707886"/>
          </a:xfrm>
          <a:prstGeom prst="rect">
            <a:avLst/>
          </a:prstGeom>
          <a:noFill/>
        </p:spPr>
        <p:txBody>
          <a:bodyPr wrap="square" rtlCol="0">
            <a:spAutoFit/>
          </a:bodyPr>
          <a:lstStyle/>
          <a:p>
            <a:r>
              <a:rPr lang="en-US" sz="4000" b="1" dirty="0">
                <a:solidFill>
                  <a:schemeClr val="tx1">
                    <a:lumMod val="65000"/>
                    <a:lumOff val="35000"/>
                  </a:schemeClr>
                </a:solidFill>
                <a:latin typeface="Source Sans Pro Semibold" charset="0"/>
                <a:ea typeface="Source Sans Pro Semibold" charset="0"/>
                <a:cs typeface="Source Sans Pro Semibold" charset="0"/>
              </a:rPr>
              <a:t>Contents</a:t>
            </a:r>
          </a:p>
        </p:txBody>
      </p:sp>
      <p:sp>
        <p:nvSpPr>
          <p:cNvPr id="9" name="TextBox 8">
            <a:extLst>
              <a:ext uri="{FF2B5EF4-FFF2-40B4-BE49-F238E27FC236}">
                <a16:creationId xmlns:a16="http://schemas.microsoft.com/office/drawing/2014/main" id="{6A443655-D869-FBBE-F62A-46A8F85FBBDB}"/>
              </a:ext>
            </a:extLst>
          </p:cNvPr>
          <p:cNvSpPr txBox="1"/>
          <p:nvPr/>
        </p:nvSpPr>
        <p:spPr>
          <a:xfrm>
            <a:off x="2719787" y="197307"/>
            <a:ext cx="8611828" cy="338554"/>
          </a:xfrm>
          <a:prstGeom prst="rect">
            <a:avLst/>
          </a:prstGeom>
          <a:noFill/>
        </p:spPr>
        <p:txBody>
          <a:bodyPr wrap="square" rtlCol="0">
            <a:spAutoFit/>
          </a:bodyPr>
          <a:lstStyle/>
          <a:p>
            <a:r>
              <a:rPr lang="en-US" sz="1600" i="1" dirty="0">
                <a:solidFill>
                  <a:schemeClr val="accent5">
                    <a:lumMod val="50000"/>
                  </a:schemeClr>
                </a:solidFill>
                <a:latin typeface="Source Sans Pro Light" charset="0"/>
                <a:ea typeface="Source Sans Pro Light" charset="0"/>
                <a:cs typeface="Source Sans Pro Light" charset="0"/>
              </a:rPr>
              <a:t>* Click each section to be redirected to that place in the document</a:t>
            </a:r>
          </a:p>
        </p:txBody>
      </p:sp>
      <p:sp>
        <p:nvSpPr>
          <p:cNvPr id="12" name="TextBox 11">
            <a:extLst>
              <a:ext uri="{FF2B5EF4-FFF2-40B4-BE49-F238E27FC236}">
                <a16:creationId xmlns:a16="http://schemas.microsoft.com/office/drawing/2014/main" id="{FCFC393D-C0FB-E9D7-12A5-2AF43A308AF7}"/>
              </a:ext>
            </a:extLst>
          </p:cNvPr>
          <p:cNvSpPr txBox="1"/>
          <p:nvPr/>
        </p:nvSpPr>
        <p:spPr>
          <a:xfrm>
            <a:off x="334514" y="687194"/>
            <a:ext cx="5227032" cy="5539978"/>
          </a:xfrm>
          <a:prstGeom prst="rect">
            <a:avLst/>
          </a:prstGeom>
          <a:noFill/>
        </p:spPr>
        <p:txBody>
          <a:bodyPr wrap="square" rtlCol="0">
            <a:spAutoFit/>
          </a:bodyPr>
          <a:lstStyle/>
          <a:p>
            <a:r>
              <a:rPr lang="en-US" sz="1400" dirty="0">
                <a:solidFill>
                  <a:schemeClr val="accent5">
                    <a:lumMod val="50000"/>
                  </a:schemeClr>
                </a:solidFill>
                <a:latin typeface="Source Sans Pro Semibold" charset="0"/>
                <a:ea typeface="Source Sans Pro Semibold" charset="0"/>
                <a:cs typeface="Source Sans Pro Semibold" charset="0"/>
                <a:hlinkClick r:id="rId4" action="ppaction://hlinksldjump"/>
              </a:rPr>
              <a:t>General Insurance Questions</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Department of State requirements, Broker vs. Insurance Carrier, your network, In/Out of Network, ACA compliance</a:t>
            </a:r>
            <a:endParaRPr lang="en-US" sz="1200" dirty="0">
              <a:solidFill>
                <a:schemeClr val="accent5">
                  <a:lumMod val="50000"/>
                </a:schemeClr>
              </a:solidFill>
              <a:latin typeface="Source Sans Pro Semibold" charset="0"/>
              <a:ea typeface="Source Sans Pro Semibold" charset="0"/>
              <a:cs typeface="Source Sans Pro Semibold" charset="0"/>
            </a:endParaRPr>
          </a:p>
          <a:p>
            <a:r>
              <a:rPr lang="en-US" sz="1400" dirty="0">
                <a:solidFill>
                  <a:schemeClr val="accent5">
                    <a:lumMod val="50000"/>
                  </a:schemeClr>
                </a:solidFill>
                <a:latin typeface="Source Sans Pro Semibold" charset="0"/>
                <a:ea typeface="Source Sans Pro Semibold" charset="0"/>
                <a:cs typeface="Source Sans Pro Semibold" charset="0"/>
                <a:hlinkClick r:id="rId5" action="ppaction://hlinksldjump"/>
              </a:rPr>
              <a:t>Eligibility and When To Enroll</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Who is eligible, when can I enroll, eligibility period, qualifying events, open enrollment, extending your appointment</a:t>
            </a:r>
          </a:p>
          <a:p>
            <a:r>
              <a:rPr lang="en-US" sz="1400" dirty="0">
                <a:solidFill>
                  <a:schemeClr val="accent5">
                    <a:lumMod val="50000"/>
                  </a:schemeClr>
                </a:solidFill>
                <a:latin typeface="Source Sans Pro Semibold" charset="0"/>
                <a:ea typeface="Source Sans Pro Semibold" charset="0"/>
                <a:cs typeface="Source Sans Pro Semibold" charset="0"/>
                <a:hlinkClick r:id="rId6" action="ppaction://hlinksldjump"/>
              </a:rPr>
              <a:t>Enrollment</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Opting out/waiving, how to enroll, coverage start date, dependents on different plan levels, just enrolling dependents, tobacco surcharge, what happens after submission of the enrollment form</a:t>
            </a:r>
          </a:p>
          <a:p>
            <a:r>
              <a:rPr lang="en-US" sz="1400" dirty="0">
                <a:solidFill>
                  <a:schemeClr val="accent5">
                    <a:lumMod val="50000"/>
                  </a:schemeClr>
                </a:solidFill>
                <a:latin typeface="Source Sans Pro Semibold" charset="0"/>
                <a:ea typeface="Source Sans Pro Semibold" charset="0"/>
                <a:cs typeface="Source Sans Pro Semibold" charset="0"/>
                <a:hlinkClick r:id="rId7" action="ppaction://hlinksldjump"/>
              </a:rPr>
              <a:t>Making Changes to Your Plan or Contact Information</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Open enrollment, qualifying events, switching plans, adding a spouse or child, getting married or having a baby, dependent verification documents, change of address</a:t>
            </a:r>
            <a:endParaRPr lang="en-US" sz="1400" dirty="0">
              <a:solidFill>
                <a:schemeClr val="accent5">
                  <a:lumMod val="50000"/>
                </a:schemeClr>
              </a:solidFill>
              <a:latin typeface="Source Sans Pro Semibold" charset="0"/>
              <a:ea typeface="Source Sans Pro Semibold" charset="0"/>
              <a:cs typeface="Source Sans Pro Semibold" charset="0"/>
            </a:endParaRPr>
          </a:p>
          <a:p>
            <a:r>
              <a:rPr lang="en-US" sz="1400" dirty="0">
                <a:solidFill>
                  <a:schemeClr val="accent5">
                    <a:lumMod val="50000"/>
                  </a:schemeClr>
                </a:solidFill>
                <a:latin typeface="Source Sans Pro Semibold" charset="0"/>
                <a:ea typeface="Source Sans Pro Semibold" charset="0"/>
                <a:cs typeface="Source Sans Pro Semibold" charset="0"/>
                <a:hlinkClick r:id="rId8" action="ppaction://hlinksldjump"/>
              </a:rPr>
              <a:t>Benefits and Coverage</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Plans offered, HMO vs PPO, coverage, preventative services like annual wellness exams, annual dental or vision checkups, ID cards, telemedicine</a:t>
            </a:r>
          </a:p>
          <a:p>
            <a:r>
              <a:rPr lang="en-US" sz="1400" dirty="0">
                <a:solidFill>
                  <a:schemeClr val="accent5">
                    <a:lumMod val="50000"/>
                  </a:schemeClr>
                </a:solidFill>
                <a:latin typeface="Source Sans Pro Semibold" charset="0"/>
                <a:ea typeface="Source Sans Pro Semibold" charset="0"/>
                <a:cs typeface="Source Sans Pro Semibold" charset="0"/>
                <a:hlinkClick r:id="rId9" action="ppaction://hlinksldjump"/>
              </a:rPr>
              <a:t>Benefits and Coverage (continued)</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Traveling outside of the HMO area, traveling outside of the U.S., where to file claims, receiving a high bill, reimbursement</a:t>
            </a:r>
            <a:endParaRPr lang="en-US" sz="1200" dirty="0">
              <a:solidFill>
                <a:schemeClr val="accent5">
                  <a:lumMod val="50000"/>
                </a:schemeClr>
              </a:solidFill>
              <a:latin typeface="Source Sans Pro Semibold" charset="0"/>
              <a:ea typeface="Source Sans Pro Semibold" charset="0"/>
              <a:cs typeface="Source Sans Pro Semibold" charset="0"/>
            </a:endParaRPr>
          </a:p>
          <a:p>
            <a:r>
              <a:rPr lang="en-US" sz="1400" dirty="0">
                <a:solidFill>
                  <a:schemeClr val="accent5">
                    <a:lumMod val="50000"/>
                  </a:schemeClr>
                </a:solidFill>
                <a:latin typeface="Source Sans Pro Semibold" charset="0"/>
                <a:ea typeface="Source Sans Pro Semibold" charset="0"/>
                <a:cs typeface="Source Sans Pro Semibold" charset="0"/>
                <a:hlinkClick r:id="rId10" action="ppaction://hlinksldjump"/>
              </a:rPr>
              <a:t>Prescriptions</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Coverage for prescriptions, mail order prescriptions</a:t>
            </a:r>
          </a:p>
          <a:p>
            <a:r>
              <a:rPr lang="en-US" sz="1400" dirty="0">
                <a:solidFill>
                  <a:schemeClr val="accent5">
                    <a:lumMod val="50000"/>
                  </a:schemeClr>
                </a:solidFill>
                <a:latin typeface="Source Sans Pro Semibold" charset="0"/>
                <a:ea typeface="Source Sans Pro Semibold" charset="0"/>
                <a:cs typeface="Source Sans Pro Semibold" charset="0"/>
                <a:hlinkClick r:id="rId10" action="ppaction://hlinksldjump"/>
              </a:rPr>
              <a:t>Voluntary Dental and Vision Insurance</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Plan details, dental options, vision options, how to find a dentist or eye doctor, annual dental or vision checkups</a:t>
            </a:r>
            <a:endParaRPr lang="en-US" sz="1200" dirty="0">
              <a:solidFill>
                <a:schemeClr val="accent5">
                  <a:lumMod val="50000"/>
                </a:schemeClr>
              </a:solidFill>
              <a:latin typeface="Source Sans Pro Semibold" charset="0"/>
              <a:ea typeface="Source Sans Pro Semibold" charset="0"/>
              <a:cs typeface="Source Sans Pro Semibold" charset="0"/>
            </a:endParaRPr>
          </a:p>
          <a:p>
            <a:endParaRPr lang="en-US" sz="1400" dirty="0">
              <a:solidFill>
                <a:schemeClr val="accent5">
                  <a:lumMod val="50000"/>
                </a:schemeClr>
              </a:solidFill>
              <a:latin typeface="Source Sans Pro Semibold" charset="0"/>
              <a:ea typeface="Source Sans Pro Semibold" charset="0"/>
              <a:cs typeface="Source Sans Pro Semibold" charset="0"/>
            </a:endParaRPr>
          </a:p>
        </p:txBody>
      </p:sp>
      <p:sp>
        <p:nvSpPr>
          <p:cNvPr id="13" name="TextBox 12">
            <a:extLst>
              <a:ext uri="{FF2B5EF4-FFF2-40B4-BE49-F238E27FC236}">
                <a16:creationId xmlns:a16="http://schemas.microsoft.com/office/drawing/2014/main" id="{D5F55D69-EE19-0E5D-1214-4080481502A1}"/>
              </a:ext>
            </a:extLst>
          </p:cNvPr>
          <p:cNvSpPr txBox="1"/>
          <p:nvPr/>
        </p:nvSpPr>
        <p:spPr>
          <a:xfrm>
            <a:off x="9375328" y="6553589"/>
            <a:ext cx="2721596" cy="276999"/>
          </a:xfrm>
          <a:prstGeom prst="rect">
            <a:avLst/>
          </a:prstGeom>
          <a:noFill/>
        </p:spPr>
        <p:txBody>
          <a:bodyPr wrap="square" rtlCol="0">
            <a:spAutoFit/>
          </a:bodyPr>
          <a:lstStyle/>
          <a:p>
            <a:pPr algn="ctr"/>
            <a:r>
              <a:rPr lang="en-US" sz="1200" dirty="0">
                <a:solidFill>
                  <a:schemeClr val="bg1"/>
                </a:solidFill>
                <a:latin typeface="Source Sans Pro" panose="020B0503030403020204" pitchFamily="34" charset="0"/>
                <a:ea typeface="Source Sans Pro Semibold" charset="0"/>
                <a:cs typeface="Source Sans Pro Semibold" charset="0"/>
              </a:rPr>
              <a:t>Version 5.0 / Revised 08.06.2025</a:t>
            </a:r>
          </a:p>
        </p:txBody>
      </p:sp>
      <p:sp>
        <p:nvSpPr>
          <p:cNvPr id="3" name="Rectangle 2">
            <a:extLst>
              <a:ext uri="{FF2B5EF4-FFF2-40B4-BE49-F238E27FC236}">
                <a16:creationId xmlns:a16="http://schemas.microsoft.com/office/drawing/2014/main" id="{DBFF038F-2202-9E1F-BD2A-24135E7AC4F3}"/>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CF85B07-B65C-D7D0-FFAB-E09E7B8C5375}"/>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2</a:t>
            </a:r>
          </a:p>
        </p:txBody>
      </p:sp>
      <p:pic>
        <p:nvPicPr>
          <p:cNvPr id="5" name="Picture 4">
            <a:extLst>
              <a:ext uri="{FF2B5EF4-FFF2-40B4-BE49-F238E27FC236}">
                <a16:creationId xmlns:a16="http://schemas.microsoft.com/office/drawing/2014/main" id="{5BED17DE-3A31-8AD9-DEA1-9EC9FA1F346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2" name="TextBox 1">
            <a:extLst>
              <a:ext uri="{FF2B5EF4-FFF2-40B4-BE49-F238E27FC236}">
                <a16:creationId xmlns:a16="http://schemas.microsoft.com/office/drawing/2014/main" id="{9E5309D2-36CB-96BB-B336-5518029DBE80}"/>
              </a:ext>
            </a:extLst>
          </p:cNvPr>
          <p:cNvSpPr txBox="1"/>
          <p:nvPr/>
        </p:nvSpPr>
        <p:spPr>
          <a:xfrm>
            <a:off x="6003235" y="743342"/>
            <a:ext cx="5779792" cy="6001643"/>
          </a:xfrm>
          <a:prstGeom prst="rect">
            <a:avLst/>
          </a:prstGeom>
          <a:noFill/>
        </p:spPr>
        <p:txBody>
          <a:bodyPr wrap="square" rtlCol="0">
            <a:spAutoFit/>
          </a:bodyPr>
          <a:lstStyle/>
          <a:p>
            <a:r>
              <a:rPr lang="en-US" sz="1400" dirty="0">
                <a:solidFill>
                  <a:schemeClr val="accent5">
                    <a:lumMod val="50000"/>
                  </a:schemeClr>
                </a:solidFill>
                <a:latin typeface="Source Sans Pro Semibold" charset="0"/>
                <a:ea typeface="Source Sans Pro Semibold" charset="0"/>
                <a:cs typeface="Source Sans Pro Semibold" charset="0"/>
                <a:hlinkClick r:id="rId12" action="ppaction://hlinksldjump"/>
              </a:rPr>
              <a:t>Seeking Care</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Telemedicine vs. walk-in clinic vs. urgent care vs. PCP vs specialist vs. emergency, how to find a provider, what to bring to your appointment, seeking care before getting your ID card, programming your Maps app</a:t>
            </a:r>
          </a:p>
          <a:p>
            <a:r>
              <a:rPr lang="en-US" sz="1400" dirty="0">
                <a:solidFill>
                  <a:schemeClr val="accent5">
                    <a:lumMod val="50000"/>
                  </a:schemeClr>
                </a:solidFill>
                <a:latin typeface="Source Sans Pro Semibold" charset="0"/>
                <a:ea typeface="Source Sans Pro Semibold" charset="0"/>
                <a:cs typeface="Source Sans Pro Semibold" charset="0"/>
                <a:hlinkClick r:id="rId13" action="ppaction://hlinksldjump"/>
              </a:rPr>
              <a:t>Seeking Care (continued)</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Primary Care Physician (PCP), can you change your PCP, how to change your PCP, referrals to specialists, OB/GYN, finding a mental health provider</a:t>
            </a:r>
            <a:endParaRPr lang="en-US" sz="1400" dirty="0">
              <a:solidFill>
                <a:schemeClr val="accent5">
                  <a:lumMod val="50000"/>
                </a:schemeClr>
              </a:solidFill>
              <a:latin typeface="Source Sans Pro Semibold" charset="0"/>
              <a:ea typeface="Source Sans Pro Semibold" charset="0"/>
              <a:cs typeface="Source Sans Pro Semibold" charset="0"/>
            </a:endParaRPr>
          </a:p>
          <a:p>
            <a:r>
              <a:rPr lang="en-US" sz="1400" dirty="0">
                <a:solidFill>
                  <a:schemeClr val="accent5">
                    <a:lumMod val="50000"/>
                  </a:schemeClr>
                </a:solidFill>
                <a:latin typeface="Source Sans Pro Semibold" charset="0"/>
                <a:ea typeface="Source Sans Pro Semibold" charset="0"/>
                <a:cs typeface="Source Sans Pro Semibold" charset="0"/>
                <a:hlinkClick r:id="rId14" action="ppaction://hlinksldjump"/>
              </a:rPr>
              <a:t>Basic Life Insurance, Accidental Death &amp; Dismemberment (AD&amp;D), Voluntary Supplemental Life, and Disability</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Plan details, how to enroll, enrolling spouses or children, disability options, AD&amp;D coverage, designating beneficiaries, amount of life insurance</a:t>
            </a:r>
            <a:endParaRPr lang="en-US" sz="1200" dirty="0">
              <a:solidFill>
                <a:schemeClr val="accent5">
                  <a:lumMod val="50000"/>
                </a:schemeClr>
              </a:solidFill>
              <a:latin typeface="Source Sans Pro Semibold" charset="0"/>
              <a:ea typeface="Source Sans Pro Semibold" charset="0"/>
              <a:cs typeface="Source Sans Pro Semibold" charset="0"/>
            </a:endParaRPr>
          </a:p>
          <a:p>
            <a:r>
              <a:rPr lang="en-US" sz="1400" dirty="0">
                <a:solidFill>
                  <a:schemeClr val="accent5">
                    <a:lumMod val="50000"/>
                  </a:schemeClr>
                </a:solidFill>
                <a:latin typeface="Source Sans Pro Semibold" charset="0"/>
                <a:ea typeface="Source Sans Pro Semibold" charset="0"/>
                <a:cs typeface="Source Sans Pro Semibold" charset="0"/>
                <a:hlinkClick r:id="rId15" action="ppaction://hlinksldjump"/>
              </a:rPr>
              <a:t>Additional Wellness Programs</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34290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Employee Assistance Programs, </a:t>
            </a:r>
            <a:r>
              <a:rPr lang="en-US" sz="1200" dirty="0" err="1">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LegalEASE</a:t>
            </a: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 24/7 </a:t>
            </a:r>
            <a:r>
              <a:rPr lang="en-US" sz="1200" dirty="0" err="1">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Nurseline</a:t>
            </a: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 UHC Rewards, Care Cash, Real Appeal, Calm App, One Pass Select, Quit For Life</a:t>
            </a:r>
          </a:p>
          <a:p>
            <a:r>
              <a:rPr lang="en-US" sz="1400" dirty="0">
                <a:solidFill>
                  <a:schemeClr val="accent5">
                    <a:lumMod val="50000"/>
                  </a:schemeClr>
                </a:solidFill>
                <a:latin typeface="Source Sans Pro Semibold" charset="0"/>
                <a:ea typeface="Source Sans Pro Semibold" charset="0"/>
                <a:cs typeface="Source Sans Pro Semibold" charset="0"/>
                <a:hlinkClick r:id="rId16" action="ppaction://hlinksldjump"/>
              </a:rPr>
              <a:t>Flexible Spending Accounts: Healthcare FSA and Dependent Care FSA</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Plan details, enrollment</a:t>
            </a:r>
          </a:p>
          <a:p>
            <a:r>
              <a:rPr lang="en-US" sz="1400" dirty="0">
                <a:solidFill>
                  <a:schemeClr val="accent5">
                    <a:lumMod val="50000"/>
                  </a:schemeClr>
                </a:solidFill>
                <a:latin typeface="Source Sans Pro Semibold" charset="0"/>
                <a:ea typeface="Source Sans Pro Semibold" charset="0"/>
                <a:cs typeface="Source Sans Pro Semibold" charset="0"/>
                <a:hlinkClick r:id="rId16" action="ppaction://hlinksldjump"/>
              </a:rPr>
              <a:t>Monthly Invoicing and Taxes</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Monthly rates, how to pay, billing your department, tax forms</a:t>
            </a:r>
          </a:p>
          <a:p>
            <a:r>
              <a:rPr lang="en-US" sz="1400" dirty="0">
                <a:solidFill>
                  <a:schemeClr val="accent5">
                    <a:lumMod val="50000"/>
                  </a:schemeClr>
                </a:solidFill>
                <a:latin typeface="Source Sans Pro Semibold" charset="0"/>
                <a:ea typeface="Source Sans Pro Semibold" charset="0"/>
                <a:cs typeface="Source Sans Pro Semibold" charset="0"/>
                <a:hlinkClick r:id="rId17" action="ppaction://hlinksldjump"/>
              </a:rPr>
              <a:t>Terminating Coverage, COBRA, and Leaves of Absence</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COBRA, terminating coverage at the end of your appointment, leaves of absence</a:t>
            </a:r>
          </a:p>
          <a:p>
            <a:r>
              <a:rPr lang="en-US" sz="1400" dirty="0">
                <a:solidFill>
                  <a:schemeClr val="accent5">
                    <a:lumMod val="50000"/>
                  </a:schemeClr>
                </a:solidFill>
                <a:latin typeface="Source Sans Pro Semibold" charset="0"/>
                <a:ea typeface="Source Sans Pro Semibold" charset="0"/>
                <a:cs typeface="Source Sans Pro Semibold" charset="0"/>
                <a:hlinkClick r:id="rId18" action="ppaction://hlinksldjump"/>
              </a:rPr>
              <a:t>Waivers / Opting Out</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What is a waiver, is enrollment mandatory, can I enroll after waiving, how to submit the waiver, Department of State requirements, documents must be in English, what happens after submitting the waiver form</a:t>
            </a:r>
          </a:p>
          <a:p>
            <a:r>
              <a:rPr lang="en-US" sz="1400" dirty="0">
                <a:solidFill>
                  <a:schemeClr val="accent5">
                    <a:lumMod val="50000"/>
                  </a:schemeClr>
                </a:solidFill>
                <a:latin typeface="Source Sans Pro Semibold" charset="0"/>
                <a:ea typeface="Source Sans Pro Semibold" charset="0"/>
                <a:cs typeface="Source Sans Pro Semibold" charset="0"/>
                <a:hlinkClick r:id="rId19" action="ppaction://hlinksldjump"/>
              </a:rPr>
              <a:t>Contacts</a:t>
            </a:r>
            <a:endParaRPr lang="en-US" sz="1400" dirty="0">
              <a:solidFill>
                <a:schemeClr val="accent5">
                  <a:lumMod val="50000"/>
                </a:schemeClr>
              </a:solidFill>
              <a:latin typeface="Source Sans Pro Semibold" charset="0"/>
              <a:ea typeface="Source Sans Pro Semibold" charset="0"/>
              <a:cs typeface="Source Sans Pro Semibold" charset="0"/>
            </a:endParaRPr>
          </a:p>
          <a:p>
            <a:pPr marL="682625" indent="-285750">
              <a:buFont typeface="Arial" panose="020B0604020202020204" pitchFamily="34" charset="0"/>
              <a:buChar char="•"/>
            </a:pPr>
            <a:r>
              <a:rPr lang="en-US" sz="12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rPr>
              <a:t>Gallagher, UnitedHealthcare, Guardian dental, EyeMed vision, The Standard life and AD&amp;D, The Hartford extended sick time, Employee Assistance Programs, where to send claims, telemedicine</a:t>
            </a:r>
            <a:endParaRPr lang="en-US" sz="14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endParaRPr>
          </a:p>
          <a:p>
            <a:pPr marL="682625" indent="-285750">
              <a:buFont typeface="Arial" panose="020B0604020202020204" pitchFamily="34" charset="0"/>
              <a:buChar char="•"/>
            </a:pPr>
            <a:endParaRPr lang="en-US" sz="1400" dirty="0">
              <a:solidFill>
                <a:schemeClr val="accent5">
                  <a:lumMod val="50000"/>
                </a:schemeClr>
              </a:solidFill>
              <a:latin typeface="Source Sans Pro Light" panose="020B0403030403020204" pitchFamily="34" charset="0"/>
              <a:ea typeface="Source Sans Pro Light" panose="020B0403030403020204" pitchFamily="34" charset="0"/>
              <a:cs typeface="Source Sans Pro Semibold" charset="0"/>
            </a:endParaRPr>
          </a:p>
          <a:p>
            <a:endParaRPr lang="en-US" sz="1400" dirty="0">
              <a:solidFill>
                <a:schemeClr val="accent5">
                  <a:lumMod val="50000"/>
                </a:schemeClr>
              </a:solidFill>
              <a:latin typeface="Source Sans Pro Semibold" charset="0"/>
              <a:ea typeface="Source Sans Pro Semibold" charset="0"/>
              <a:cs typeface="Source Sans Pro Semibold" charset="0"/>
            </a:endParaRPr>
          </a:p>
        </p:txBody>
      </p:sp>
      <p:sp>
        <p:nvSpPr>
          <p:cNvPr id="10" name="TextBox 9">
            <a:extLst>
              <a:ext uri="{FF2B5EF4-FFF2-40B4-BE49-F238E27FC236}">
                <a16:creationId xmlns:a16="http://schemas.microsoft.com/office/drawing/2014/main" id="{7F2E62A1-F933-61F8-DC03-41F4182FC874}"/>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26402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3</a:t>
            </a:r>
          </a:p>
        </p:txBody>
      </p:sp>
      <p:sp>
        <p:nvSpPr>
          <p:cNvPr id="12" name="TextBox 11"/>
          <p:cNvSpPr txBox="1"/>
          <p:nvPr/>
        </p:nvSpPr>
        <p:spPr>
          <a:xfrm>
            <a:off x="2343211" y="4465136"/>
            <a:ext cx="6641398" cy="1113543"/>
          </a:xfrm>
          <a:prstGeom prst="rect">
            <a:avLst/>
          </a:prstGeom>
          <a:noFill/>
        </p:spPr>
        <p:txBody>
          <a:bodyPr wrap="square" numCol="2" rtlCol="0">
            <a:noAutofit/>
          </a:bodyPr>
          <a:lstStyle/>
          <a:p>
            <a:pPr marL="342900" indent="-342900">
              <a:buClr>
                <a:srgbClr val="A21C36"/>
              </a:buClr>
              <a:buFont typeface="+mj-lt"/>
              <a:buAutoNum type="arabicPeriod"/>
            </a:pPr>
            <a:endParaRPr lang="en-US" b="1" dirty="0">
              <a:solidFill>
                <a:schemeClr val="tx1">
                  <a:lumMod val="65000"/>
                  <a:lumOff val="35000"/>
                </a:schemeClr>
              </a:solidFill>
              <a:latin typeface="Source Sans Pro" charset="0"/>
              <a:ea typeface="Source Sans Pro" charset="0"/>
              <a:cs typeface="Source Sans Pro" charset="0"/>
            </a:endParaRPr>
          </a:p>
        </p:txBody>
      </p:sp>
      <p:sp>
        <p:nvSpPr>
          <p:cNvPr id="15" name="TextBox 14"/>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sp>
        <p:nvSpPr>
          <p:cNvPr id="7" name="TextBox 6"/>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324180060"/>
              </p:ext>
            </p:extLst>
          </p:nvPr>
        </p:nvGraphicFramePr>
        <p:xfrm>
          <a:off x="155576" y="1514620"/>
          <a:ext cx="11881252" cy="4143026"/>
        </p:xfrm>
        <a:graphic>
          <a:graphicData uri="http://schemas.openxmlformats.org/drawingml/2006/table">
            <a:tbl>
              <a:tblPr firstRow="1" bandRow="1">
                <a:tableStyleId>{93296810-A885-4BE3-A3E7-6D5BEEA58F35}</a:tableStyleId>
              </a:tblPr>
              <a:tblGrid>
                <a:gridCol w="3554844">
                  <a:extLst>
                    <a:ext uri="{9D8B030D-6E8A-4147-A177-3AD203B41FA5}">
                      <a16:colId xmlns:a16="http://schemas.microsoft.com/office/drawing/2014/main" val="20001"/>
                    </a:ext>
                  </a:extLst>
                </a:gridCol>
                <a:gridCol w="8326408">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265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General Insurance Questions</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353692222"/>
                  </a:ext>
                </a:extLst>
              </a:tr>
              <a:tr h="577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am on a J Visa, does this plan meet the Department of State insurance requirements?</a:t>
                      </a:r>
                    </a:p>
                  </a:txBody>
                  <a:tcPr anchor="ctr">
                    <a:solidFill>
                      <a:schemeClr val="accent6">
                        <a:lumMod val="40000"/>
                        <a:lumOff val="60000"/>
                      </a:schemeClr>
                    </a:solidFill>
                  </a:tcPr>
                </a:tc>
                <a:tc>
                  <a:txBody>
                    <a:bodyPr/>
                    <a:lstStyle/>
                    <a:p>
                      <a:r>
                        <a:rPr lang="en-US" sz="1050" kern="1200" baseline="0" dirty="0">
                          <a:solidFill>
                            <a:schemeClr val="dk1"/>
                          </a:solidFill>
                          <a:latin typeface="+mn-lt"/>
                          <a:ea typeface="+mn-ea"/>
                          <a:cs typeface="+mn-cs"/>
                        </a:rPr>
                        <a:t>Yes, your insurance plan meets the following criteria established by the U.S. Department of State and Northwestern University:</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$100,000 USD per accident &amp; illness in medical coverage</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Deductible cannot exceed $500 per accident or illness</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Co-insurance cannot exceed 20% in-network and 40% out-of-network</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Medical evacuation coverage must be at least $50,000 USD</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Repatriation coverage must be at least $25,000 USD</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Out of pocket expenses now to exceed $9,000 per year</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Coverage for inpatient and outpatient care for both sickness and illness</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Coverage for pre-existing conditions (no exclusions and no waiting period)</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Coverage for mental health, prescription drugs, and pregnancy</a:t>
                      </a:r>
                    </a:p>
                    <a:p>
                      <a:pPr marL="171450" lvl="0" indent="-171450">
                        <a:buFont typeface="Arial" panose="020B0604020202020204" pitchFamily="34" charset="0"/>
                        <a:buChar char="•"/>
                      </a:pPr>
                      <a:r>
                        <a:rPr lang="en-US" sz="1050" kern="1200" baseline="0" dirty="0">
                          <a:solidFill>
                            <a:schemeClr val="dk1"/>
                          </a:solidFill>
                          <a:latin typeface="+mn-lt"/>
                          <a:ea typeface="+mn-ea"/>
                          <a:cs typeface="+mn-cs"/>
                        </a:rPr>
                        <a:t>Policy must not unreasonably exclude coverage for perils inherent to the activities of the program in which the exchange visitor participates</a:t>
                      </a:r>
                    </a:p>
                  </a:txBody>
                  <a:tcPr anchor="ctr">
                    <a:solidFill>
                      <a:schemeClr val="accent6">
                        <a:lumMod val="40000"/>
                        <a:lumOff val="60000"/>
                      </a:schemeClr>
                    </a:solidFill>
                  </a:tcPr>
                </a:tc>
                <a:extLst>
                  <a:ext uri="{0D108BD9-81ED-4DB2-BD59-A6C34878D82A}">
                    <a16:rowId xmlns:a16="http://schemas.microsoft.com/office/drawing/2014/main" val="350117508"/>
                  </a:ext>
                </a:extLst>
              </a:tr>
              <a:tr h="577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the difference between a Broker and the Insurance Carrier? What network am I in?</a:t>
                      </a:r>
                      <a:br>
                        <a:rPr lang="en-US" sz="1050" b="1" kern="1200" dirty="0">
                          <a:solidFill>
                            <a:srgbClr val="000000"/>
                          </a:solidFill>
                          <a:latin typeface="+mn-lt"/>
                          <a:ea typeface="+mn-ea"/>
                          <a:cs typeface="+mn-cs"/>
                        </a:rPr>
                      </a:br>
                      <a:endParaRPr lang="en-US" sz="1050" b="1" kern="1200" dirty="0">
                        <a:solidFill>
                          <a:srgbClr val="000000"/>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b="0" kern="1200" baseline="0" dirty="0">
                          <a:solidFill>
                            <a:schemeClr val="dk1"/>
                          </a:solidFill>
                          <a:latin typeface="+mn-lt"/>
                          <a:ea typeface="+mn-ea"/>
                          <a:cs typeface="+mn-cs"/>
                        </a:rPr>
                        <a:t>Gallagher is the broker; we represent your best interests by helping you find the right plan for you and your family, help you understand the process, make plan changes, answer questions about your invoices, obtain your documents, and find a provider.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b="0" kern="1200" baseline="0" dirty="0">
                          <a:solidFill>
                            <a:schemeClr val="dk1"/>
                          </a:solidFill>
                          <a:latin typeface="+mn-lt"/>
                          <a:ea typeface="+mn-ea"/>
                          <a:cs typeface="+mn-cs"/>
                        </a:rPr>
                        <a:t>United Healthcare is the insurance company and network; this </a:t>
                      </a:r>
                      <a:r>
                        <a:rPr lang="en-US" sz="1050" kern="1200" baseline="0" dirty="0">
                          <a:solidFill>
                            <a:schemeClr val="dk1"/>
                          </a:solidFill>
                          <a:latin typeface="+mn-lt"/>
                          <a:ea typeface="+mn-ea"/>
                          <a:cs typeface="+mn-cs"/>
                        </a:rPr>
                        <a:t>is the group of doctors and hospitals in a contract to provide discounted services. They are also responsible for providing the insurance coverage, paying claims, and maintaining the network. </a:t>
                      </a:r>
                    </a:p>
                  </a:txBody>
                  <a:tcPr anchor="ctr">
                    <a:solidFill>
                      <a:schemeClr val="accent6">
                        <a:lumMod val="40000"/>
                        <a:lumOff val="60000"/>
                      </a:schemeClr>
                    </a:solidFill>
                  </a:tcPr>
                </a:tc>
                <a:extLst>
                  <a:ext uri="{0D108BD9-81ED-4DB2-BD59-A6C34878D82A}">
                    <a16:rowId xmlns:a16="http://schemas.microsoft.com/office/drawing/2014/main" val="10001"/>
                  </a:ext>
                </a:extLst>
              </a:tr>
              <a:tr h="4559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the difference between In-Network and Out-of-Network?</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The network is a group of doctors and hospitals in a contract. Going to a provider outside the network will usually result in higher costs. Always check the </a:t>
                      </a:r>
                      <a:r>
                        <a:rPr lang="en-US" sz="1050" kern="1200" baseline="0" dirty="0">
                          <a:solidFill>
                            <a:schemeClr val="dk1"/>
                          </a:solidFill>
                          <a:latin typeface="+mn-lt"/>
                          <a:ea typeface="+mn-ea"/>
                          <a:cs typeface="+mn-cs"/>
                          <a:hlinkClick r:id="rId4"/>
                        </a:rPr>
                        <a:t>Find A Provider database</a:t>
                      </a:r>
                      <a:r>
                        <a:rPr lang="en-US" sz="1050" kern="1200" baseline="0" dirty="0">
                          <a:solidFill>
                            <a:schemeClr val="dk1"/>
                          </a:solidFill>
                          <a:latin typeface="+mn-lt"/>
                          <a:ea typeface="+mn-ea"/>
                          <a:cs typeface="+mn-cs"/>
                        </a:rPr>
                        <a:t> prior to seeking care to ensure you are staying in the UnitedHealthcare network. </a:t>
                      </a:r>
                    </a:p>
                  </a:txBody>
                  <a:tcPr anchor="ctr">
                    <a:solidFill>
                      <a:schemeClr val="accent6">
                        <a:lumMod val="40000"/>
                        <a:lumOff val="60000"/>
                      </a:schemeClr>
                    </a:solidFill>
                  </a:tcPr>
                </a:tc>
                <a:extLst>
                  <a:ext uri="{0D108BD9-81ED-4DB2-BD59-A6C34878D82A}">
                    <a16:rowId xmlns:a16="http://schemas.microsoft.com/office/drawing/2014/main" val="1136230574"/>
                  </a:ext>
                </a:extLst>
              </a:tr>
              <a:tr h="4559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Is the PBP Affordable Care Act (ACA) compliant?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Yes, these plans are Affordable Care Act (ACA) compliant. </a:t>
                      </a:r>
                    </a:p>
                  </a:txBody>
                  <a:tcPr anchor="ctr">
                    <a:solidFill>
                      <a:schemeClr val="accent6">
                        <a:lumMod val="40000"/>
                        <a:lumOff val="60000"/>
                      </a:schemeClr>
                    </a:solidFill>
                  </a:tcPr>
                </a:tc>
                <a:extLst>
                  <a:ext uri="{0D108BD9-81ED-4DB2-BD59-A6C34878D82A}">
                    <a16:rowId xmlns:a16="http://schemas.microsoft.com/office/drawing/2014/main" val="4171156013"/>
                  </a:ext>
                </a:extLst>
              </a:tr>
            </a:tbl>
          </a:graphicData>
        </a:graphic>
      </p:graphicFrame>
      <p:sp>
        <p:nvSpPr>
          <p:cNvPr id="2" name="AutoShape 2" descr="Image result for anthem blue cross logo"/>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24"/>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3" name="TextBox 2">
            <a:extLst>
              <a:ext uri="{FF2B5EF4-FFF2-40B4-BE49-F238E27FC236}">
                <a16:creationId xmlns:a16="http://schemas.microsoft.com/office/drawing/2014/main" id="{2A359513-99E2-E678-27EB-C893DF1FA35C}"/>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595478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4</a:t>
            </a:r>
          </a:p>
        </p:txBody>
      </p:sp>
      <p:sp>
        <p:nvSpPr>
          <p:cNvPr id="15" name="TextBox 14"/>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946365954"/>
              </p:ext>
            </p:extLst>
          </p:nvPr>
        </p:nvGraphicFramePr>
        <p:xfrm>
          <a:off x="134224" y="1518282"/>
          <a:ext cx="11902603" cy="4717122"/>
        </p:xfrm>
        <a:graphic>
          <a:graphicData uri="http://schemas.openxmlformats.org/drawingml/2006/table">
            <a:tbl>
              <a:tblPr firstRow="1" bandRow="1">
                <a:tableStyleId>{93296810-A885-4BE3-A3E7-6D5BEEA58F35}</a:tableStyleId>
              </a:tblPr>
              <a:tblGrid>
                <a:gridCol w="3544064">
                  <a:extLst>
                    <a:ext uri="{9D8B030D-6E8A-4147-A177-3AD203B41FA5}">
                      <a16:colId xmlns:a16="http://schemas.microsoft.com/office/drawing/2014/main" val="20001"/>
                    </a:ext>
                  </a:extLst>
                </a:gridCol>
                <a:gridCol w="8358539">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0436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Eligibility and When To Enroll</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398736547"/>
                  </a:ext>
                </a:extLst>
              </a:tr>
              <a:tr h="405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Who is eligible to participate in the Northwestern Postdoctoral Benefit Program (PBP)?</a:t>
                      </a:r>
                    </a:p>
                  </a:txBody>
                  <a:tcPr anchor="ctr">
                    <a:solidFill>
                      <a:schemeClr val="accent6">
                        <a:lumMod val="40000"/>
                        <a:lumOff val="60000"/>
                      </a:schemeClr>
                    </a:solidFill>
                  </a:tcPr>
                </a:tc>
                <a:tc>
                  <a:txBody>
                    <a:bodyPr/>
                    <a:lstStyle/>
                    <a:p>
                      <a:pPr marL="0" algn="l" defTabSz="914400" rtl="0" eaLnBrk="1" latinLnBrk="0" hangingPunct="1"/>
                      <a:r>
                        <a:rPr lang="en-US" sz="1050" b="0" i="0" kern="1200" dirty="0">
                          <a:solidFill>
                            <a:schemeClr val="dk1"/>
                          </a:solidFill>
                          <a:effectLst/>
                          <a:latin typeface="+mn-lt"/>
                          <a:ea typeface="+mn-ea"/>
                          <a:cs typeface="+mn-cs"/>
                        </a:rPr>
                        <a:t>All employed, NRSA, Direct-Pay, and Employed</a:t>
                      </a:r>
                      <a:r>
                        <a:rPr lang="en-US" sz="1050" b="0" i="0" kern="1200" baseline="0" dirty="0">
                          <a:solidFill>
                            <a:schemeClr val="dk1"/>
                          </a:solidFill>
                          <a:effectLst/>
                          <a:latin typeface="+mn-lt"/>
                          <a:ea typeface="+mn-ea"/>
                          <a:cs typeface="+mn-cs"/>
                        </a:rPr>
                        <a:t> postdoctoral trainees </a:t>
                      </a:r>
                      <a:r>
                        <a:rPr lang="en-US" sz="1050" b="0" i="0" kern="1200" dirty="0">
                          <a:solidFill>
                            <a:schemeClr val="dk1"/>
                          </a:solidFill>
                          <a:effectLst/>
                          <a:latin typeface="+mn-lt"/>
                          <a:ea typeface="+mn-ea"/>
                          <a:cs typeface="+mn-cs"/>
                        </a:rPr>
                        <a:t>are eligible to enroll in the plans offered. </a:t>
                      </a:r>
                    </a:p>
                    <a:p>
                      <a:pPr marL="0" algn="l" defTabSz="914400" rtl="0" eaLnBrk="1" latinLnBrk="0" hangingPunct="1"/>
                      <a:r>
                        <a:rPr lang="en-US" sz="1050" kern="1200" dirty="0">
                          <a:solidFill>
                            <a:schemeClr val="dk1"/>
                          </a:solidFill>
                          <a:latin typeface="+mn-lt"/>
                          <a:ea typeface="+mn-ea"/>
                          <a:cs typeface="+mn-cs"/>
                        </a:rPr>
                        <a:t>If</a:t>
                      </a:r>
                      <a:r>
                        <a:rPr lang="en-US" sz="1050" kern="1200" baseline="0" dirty="0">
                          <a:solidFill>
                            <a:schemeClr val="dk1"/>
                          </a:solidFill>
                          <a:latin typeface="+mn-lt"/>
                          <a:ea typeface="+mn-ea"/>
                          <a:cs typeface="+mn-cs"/>
                        </a:rPr>
                        <a:t> you are a postdoctoral trainee that is eligible to participate in the plan, your eligible family member may also be participants. The following is a list of eligible family members: </a:t>
                      </a:r>
                    </a:p>
                    <a:p>
                      <a:pPr marL="171450" indent="-171450" algn="l" defTabSz="914400" rtl="0" eaLnBrk="1" latinLnBrk="0" hangingPunct="1">
                        <a:buFont typeface="Arial" panose="020B0604020202020204" pitchFamily="34" charset="0"/>
                        <a:buChar char="•"/>
                      </a:pPr>
                      <a:r>
                        <a:rPr lang="en-US" sz="1050" kern="1200" baseline="0" dirty="0">
                          <a:solidFill>
                            <a:schemeClr val="dk1"/>
                          </a:solidFill>
                          <a:latin typeface="+mn-lt"/>
                          <a:ea typeface="+mn-ea"/>
                          <a:cs typeface="+mn-cs"/>
                        </a:rPr>
                        <a:t>Spouse</a:t>
                      </a:r>
                    </a:p>
                    <a:p>
                      <a:pPr marL="171450" indent="-171450" algn="l" defTabSz="914400" rtl="0" eaLnBrk="1" latinLnBrk="0" hangingPunct="1">
                        <a:buFont typeface="Arial" panose="020B0604020202020204" pitchFamily="34" charset="0"/>
                        <a:buChar char="•"/>
                      </a:pPr>
                      <a:r>
                        <a:rPr lang="en-US" sz="1050" kern="1200" baseline="0" dirty="0">
                          <a:solidFill>
                            <a:schemeClr val="dk1"/>
                          </a:solidFill>
                          <a:latin typeface="+mn-lt"/>
                          <a:ea typeface="+mn-ea"/>
                          <a:cs typeface="+mn-cs"/>
                        </a:rPr>
                        <a:t>Natural or adopted child or children to age 26 (unless eligible to continue coverage because of disability) and unmarried</a:t>
                      </a:r>
                    </a:p>
                    <a:p>
                      <a:pPr marL="171450" indent="-171450" algn="l" defTabSz="914400" rtl="0" eaLnBrk="1" latinLnBrk="0" hangingPunct="1">
                        <a:buFont typeface="Arial" panose="020B0604020202020204" pitchFamily="34" charset="0"/>
                        <a:buChar char="•"/>
                      </a:pPr>
                      <a:r>
                        <a:rPr lang="en-US" sz="1050" kern="1200" baseline="0" dirty="0">
                          <a:solidFill>
                            <a:schemeClr val="dk1"/>
                          </a:solidFill>
                          <a:latin typeface="+mn-lt"/>
                          <a:ea typeface="+mn-ea"/>
                          <a:cs typeface="+mn-cs"/>
                        </a:rPr>
                        <a:t>Stepchild to age 26 if unmarried, lives with the postdoctoral trainee, is supported by the postdoctoral trainee at more than 50%, and is claimed as a tax dependent by the postdoctoral trainee or spouse</a:t>
                      </a:r>
                    </a:p>
                  </a:txBody>
                  <a:tcPr anchor="ctr">
                    <a:solidFill>
                      <a:schemeClr val="accent6">
                        <a:lumMod val="40000"/>
                        <a:lumOff val="60000"/>
                      </a:schemeClr>
                    </a:solidFill>
                  </a:tcPr>
                </a:tc>
                <a:extLst>
                  <a:ext uri="{0D108BD9-81ED-4DB2-BD59-A6C34878D82A}">
                    <a16:rowId xmlns:a16="http://schemas.microsoft.com/office/drawing/2014/main" val="1662589911"/>
                  </a:ext>
                </a:extLst>
              </a:tr>
              <a:tr h="405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When can I enroll?</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Postdoctoral trainees can enroll themselves and/or their family members during the Period of Eligibility (PIE). The Period of Eligibility begins on the day the Postdoctoral trainee's appointment begins and/or they experience a Qualifying Event. The Period of Eligibility ends 31 calendar days after the postdoctoral trainee’s appointment start date or the date of the Qualifying Event. </a:t>
                      </a:r>
                    </a:p>
                  </a:txBody>
                  <a:tcPr anchor="ctr">
                    <a:solidFill>
                      <a:schemeClr val="accent6">
                        <a:lumMod val="40000"/>
                        <a:lumOff val="60000"/>
                      </a:schemeClr>
                    </a:solidFill>
                  </a:tcPr>
                </a:tc>
                <a:extLst>
                  <a:ext uri="{0D108BD9-81ED-4DB2-BD59-A6C34878D82A}">
                    <a16:rowId xmlns:a16="http://schemas.microsoft.com/office/drawing/2014/main" val="1069005225"/>
                  </a:ext>
                </a:extLst>
              </a:tr>
              <a:tr h="2884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Do I have to wait for the Period of Eligibility (PIE) after I arrive to submit my enrollment form? Can I submit it prior to my arrival?</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You must wait until after you have arrived on campus, have started working, and have access to the </a:t>
                      </a:r>
                      <a:r>
                        <a:rPr lang="en-US" sz="1050" kern="1200" baseline="0" dirty="0">
                          <a:solidFill>
                            <a:schemeClr val="dk1"/>
                          </a:solidFill>
                          <a:latin typeface="+mn-lt"/>
                          <a:ea typeface="+mn-ea"/>
                          <a:cs typeface="+mn-cs"/>
                          <a:hlinkClick r:id="rId4"/>
                        </a:rPr>
                        <a:t>enrollment portal</a:t>
                      </a:r>
                      <a:r>
                        <a:rPr lang="en-US" sz="1050" kern="1200" baseline="0" dirty="0">
                          <a:solidFill>
                            <a:schemeClr val="dk1"/>
                          </a:solidFill>
                          <a:latin typeface="+mn-lt"/>
                          <a:ea typeface="+mn-ea"/>
                          <a:cs typeface="+mn-cs"/>
                        </a:rPr>
                        <a:t>. </a:t>
                      </a:r>
                    </a:p>
                  </a:txBody>
                  <a:tcPr anchor="ctr">
                    <a:solidFill>
                      <a:schemeClr val="accent6">
                        <a:lumMod val="40000"/>
                        <a:lumOff val="60000"/>
                      </a:schemeClr>
                    </a:solidFill>
                  </a:tcPr>
                </a:tc>
                <a:extLst>
                  <a:ext uri="{0D108BD9-81ED-4DB2-BD59-A6C34878D82A}">
                    <a16:rowId xmlns:a16="http://schemas.microsoft.com/office/drawing/2014/main" val="1800367020"/>
                  </a:ext>
                </a:extLst>
              </a:tr>
              <a:tr h="405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a Qualifying Event?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Examples of Qualifying Events include but are not limited to marriage, divorce, birth or adoption of a child, loss of prior coverage, relocation, arrival of a dependent from another country. When a Qualifying Event happens, you can add a spouse and/or dependent/s to your coverage, change plans, or add an FSA or LTD. A Qualifying Event allows you to make changes to your insurance coverage that otherwise you would only be allowed to change during the annual Open Enrollment. </a:t>
                      </a:r>
                    </a:p>
                  </a:txBody>
                  <a:tcPr anchor="ctr">
                    <a:solidFill>
                      <a:schemeClr val="accent6">
                        <a:lumMod val="40000"/>
                        <a:lumOff val="60000"/>
                      </a:schemeClr>
                    </a:solidFill>
                  </a:tcPr>
                </a:tc>
                <a:extLst>
                  <a:ext uri="{0D108BD9-81ED-4DB2-BD59-A6C34878D82A}">
                    <a16:rowId xmlns:a16="http://schemas.microsoft.com/office/drawing/2014/main" val="765638119"/>
                  </a:ext>
                </a:extLst>
              </a:tr>
              <a:tr h="405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When is Open Enrollment (OE)?</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Open Enrollment (OE) typically happens around November every year. Changes made during Open Enrollment are reflected as of January 1</a:t>
                      </a:r>
                      <a:r>
                        <a:rPr lang="en-US" sz="1050" kern="1200" baseline="30000" dirty="0">
                          <a:solidFill>
                            <a:schemeClr val="dk1"/>
                          </a:solidFill>
                          <a:latin typeface="+mn-lt"/>
                          <a:ea typeface="+mn-ea"/>
                          <a:cs typeface="+mn-cs"/>
                        </a:rPr>
                        <a:t>st</a:t>
                      </a:r>
                      <a:r>
                        <a:rPr lang="en-US" sz="1050" kern="1200" dirty="0">
                          <a:solidFill>
                            <a:schemeClr val="dk1"/>
                          </a:solidFill>
                          <a:latin typeface="+mn-lt"/>
                          <a:ea typeface="+mn-ea"/>
                          <a:cs typeface="+mn-cs"/>
                        </a:rPr>
                        <a:t> of the next year. Open enrollment is the one time per year when you can make changes to your benefits, such as changing plans from an HMO to a PPO plan or adding a dependent. Otherwise, changes can only be made with proof of a Qualifying Event. </a:t>
                      </a:r>
                    </a:p>
                  </a:txBody>
                  <a:tcPr anchor="ctr">
                    <a:solidFill>
                      <a:schemeClr val="accent6">
                        <a:lumMod val="40000"/>
                        <a:lumOff val="60000"/>
                      </a:schemeClr>
                    </a:solidFill>
                  </a:tcPr>
                </a:tc>
                <a:extLst>
                  <a:ext uri="{0D108BD9-81ED-4DB2-BD59-A6C34878D82A}">
                    <a16:rowId xmlns:a16="http://schemas.microsoft.com/office/drawing/2014/main" val="1818843550"/>
                  </a:ext>
                </a:extLst>
              </a:tr>
              <a:tr h="405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just extended my stay, do I need to extend my insurance?</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Postdoctoral benefits remain active until the university requests termination of coverage. If your appointment is extended, your insurance will automatically be extended. There is no need to reenroll in benefits. </a:t>
                      </a:r>
                    </a:p>
                  </a:txBody>
                  <a:tcPr anchor="ctr">
                    <a:solidFill>
                      <a:schemeClr val="accent6">
                        <a:lumMod val="40000"/>
                        <a:lumOff val="60000"/>
                      </a:schemeClr>
                    </a:solidFill>
                  </a:tcPr>
                </a:tc>
                <a:extLst>
                  <a:ext uri="{0D108BD9-81ED-4DB2-BD59-A6C34878D82A}">
                    <a16:rowId xmlns:a16="http://schemas.microsoft.com/office/drawing/2014/main" val="764713361"/>
                  </a:ext>
                </a:extLst>
              </a:tr>
            </a:tbl>
          </a:graphicData>
        </a:graphic>
      </p:graphicFrame>
      <p:sp>
        <p:nvSpPr>
          <p:cNvPr id="2" name="AutoShape 2" descr="Image result for anthem blue cross logo"/>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1B81828E-E24E-346D-25C5-699BFD91749E}"/>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1F477A86-80C8-940B-67F8-7C38D0010BE9}"/>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DCB6ED19-DF9D-CF88-73E5-E45E4CA27F6E}"/>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806674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649F8-3853-7453-8D49-59DB27658DAE}"/>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2EB1DA90-A4D7-F4FC-8A0F-2047A3E1EDBF}"/>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456D66E1-BB27-235B-56B4-57CB438A8173}"/>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F537261-C100-E691-FD5D-94038C0D64E4}"/>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5</a:t>
            </a:r>
          </a:p>
        </p:txBody>
      </p:sp>
      <p:sp>
        <p:nvSpPr>
          <p:cNvPr id="15" name="TextBox 14">
            <a:extLst>
              <a:ext uri="{FF2B5EF4-FFF2-40B4-BE49-F238E27FC236}">
                <a16:creationId xmlns:a16="http://schemas.microsoft.com/office/drawing/2014/main" id="{38D0BA4C-E075-6BDF-9F30-F544D8FEAD6F}"/>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D955FDB3-CACE-3D68-8233-594B44F62DBF}"/>
              </a:ext>
            </a:extLst>
          </p:cNvPr>
          <p:cNvGraphicFramePr>
            <a:graphicFrameLocks noGrp="1"/>
          </p:cNvGraphicFramePr>
          <p:nvPr>
            <p:extLst>
              <p:ext uri="{D42A27DB-BD31-4B8C-83A1-F6EECF244321}">
                <p14:modId xmlns:p14="http://schemas.microsoft.com/office/powerpoint/2010/main" val="2205751958"/>
              </p:ext>
            </p:extLst>
          </p:nvPr>
        </p:nvGraphicFramePr>
        <p:xfrm>
          <a:off x="134224" y="1518282"/>
          <a:ext cx="11902603" cy="4008462"/>
        </p:xfrm>
        <a:graphic>
          <a:graphicData uri="http://schemas.openxmlformats.org/drawingml/2006/table">
            <a:tbl>
              <a:tblPr firstRow="1" bandRow="1">
                <a:tableStyleId>{93296810-A885-4BE3-A3E7-6D5BEEA58F35}</a:tableStyleId>
              </a:tblPr>
              <a:tblGrid>
                <a:gridCol w="3544064">
                  <a:extLst>
                    <a:ext uri="{9D8B030D-6E8A-4147-A177-3AD203B41FA5}">
                      <a16:colId xmlns:a16="http://schemas.microsoft.com/office/drawing/2014/main" val="20001"/>
                    </a:ext>
                  </a:extLst>
                </a:gridCol>
                <a:gridCol w="8358539">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0436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Enrollment</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398736547"/>
                  </a:ext>
                </a:extLst>
              </a:tr>
              <a:tr h="2872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Is it mandatory to enroll in one of these plans? Can I opt out of (waive) medical coverage from the PBP?</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Postdoc</a:t>
                      </a:r>
                      <a:r>
                        <a:rPr lang="en-US" sz="1050" kern="1200" baseline="0" dirty="0">
                          <a:solidFill>
                            <a:schemeClr val="dk1"/>
                          </a:solidFill>
                          <a:latin typeface="+mn-lt"/>
                          <a:ea typeface="+mn-ea"/>
                          <a:cs typeface="+mn-cs"/>
                        </a:rPr>
                        <a:t>toral trainees may opt out of health insurance coverage under the PBP if the postdoctoral trainee is enrolled in an alternate medical plan that offers comparable coverage, at least meeting the Department of State and Northwestern’s J1 requirements. You can begin the waiver process on the </a:t>
                      </a:r>
                      <a:r>
                        <a:rPr lang="en-US" sz="1050" kern="1200" baseline="0" dirty="0">
                          <a:solidFill>
                            <a:schemeClr val="dk1"/>
                          </a:solidFill>
                          <a:latin typeface="+mn-lt"/>
                          <a:ea typeface="+mn-ea"/>
                          <a:cs typeface="+mn-cs"/>
                          <a:hlinkClick r:id="rId4"/>
                        </a:rPr>
                        <a:t>Begin Enrollment page</a:t>
                      </a:r>
                      <a:r>
                        <a:rPr lang="en-US" sz="1050" kern="1200" baseline="0" dirty="0">
                          <a:solidFill>
                            <a:schemeClr val="dk1"/>
                          </a:solidFill>
                          <a:latin typeface="+mn-lt"/>
                          <a:ea typeface="+mn-ea"/>
                          <a:cs typeface="+mn-cs"/>
                        </a:rPr>
                        <a:t> by creating a login account.</a:t>
                      </a:r>
                    </a:p>
                  </a:txBody>
                  <a:tcPr anchor="ctr">
                    <a:solidFill>
                      <a:schemeClr val="accent6">
                        <a:lumMod val="40000"/>
                        <a:lumOff val="60000"/>
                      </a:schemeClr>
                    </a:solidFill>
                  </a:tcPr>
                </a:tc>
                <a:extLst>
                  <a:ext uri="{0D108BD9-81ED-4DB2-BD59-A6C34878D82A}">
                    <a16:rowId xmlns:a16="http://schemas.microsoft.com/office/drawing/2014/main" val="3469204631"/>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do I enroll? Is it automatic?</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No, you are not automatically enrolled. It is a 2-step process, </a:t>
                      </a:r>
                      <a:r>
                        <a:rPr lang="en-US" sz="1050" kern="1200" baseline="0" dirty="0">
                          <a:solidFill>
                            <a:schemeClr val="dk1"/>
                          </a:solidFill>
                          <a:latin typeface="+mn-lt"/>
                          <a:ea typeface="+mn-ea"/>
                          <a:cs typeface="+mn-cs"/>
                          <a:hlinkClick r:id="rId5"/>
                        </a:rPr>
                        <a:t>step-by-step instructions can be found here</a:t>
                      </a:r>
                      <a:r>
                        <a:rPr lang="en-US" sz="1050" kern="1200" baseline="0" dirty="0">
                          <a:solidFill>
                            <a:schemeClr val="dk1"/>
                          </a:solidFill>
                          <a:latin typeface="+mn-lt"/>
                          <a:ea typeface="+mn-ea"/>
                          <a:cs typeface="+mn-cs"/>
                        </a:rPr>
                        <a:t>. There is one step for the Health, Dental, Vision, and Life Insurance and a separate step for the Flexible Spending (healthcare FSA or dependent care FSA) and Long-Term Disability (LTD). To enroll in the medical insurance, click the </a:t>
                      </a:r>
                      <a:r>
                        <a:rPr lang="en-US" sz="1050" kern="1200" baseline="0" dirty="0">
                          <a:solidFill>
                            <a:schemeClr val="dk1"/>
                          </a:solidFill>
                          <a:latin typeface="+mn-lt"/>
                          <a:ea typeface="+mn-ea"/>
                          <a:cs typeface="+mn-cs"/>
                          <a:hlinkClick r:id="rId4"/>
                        </a:rPr>
                        <a:t>Begin Enrollment page</a:t>
                      </a:r>
                      <a:r>
                        <a:rPr lang="en-US" sz="1050" kern="1200" baseline="0" dirty="0">
                          <a:solidFill>
                            <a:schemeClr val="dk1"/>
                          </a:solidFill>
                          <a:latin typeface="+mn-lt"/>
                          <a:ea typeface="+mn-ea"/>
                          <a:cs typeface="+mn-cs"/>
                        </a:rPr>
                        <a:t>, create a login account,  the fill out the enrollment form. </a:t>
                      </a:r>
                      <a:endParaRPr lang="en-US" sz="1050" kern="1200" baseline="0" dirty="0">
                        <a:solidFill>
                          <a:schemeClr val="dk1"/>
                        </a:solidFill>
                        <a:highlight>
                          <a:srgbClr val="FF00FF"/>
                        </a:highlight>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837783699"/>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When does</a:t>
                      </a:r>
                      <a:r>
                        <a:rPr lang="en-US" sz="1050" b="1" kern="1200" baseline="0" dirty="0">
                          <a:solidFill>
                            <a:schemeClr val="dk1"/>
                          </a:solidFill>
                          <a:latin typeface="+mn-lt"/>
                          <a:ea typeface="+mn-ea"/>
                          <a:cs typeface="+mn-cs"/>
                        </a:rPr>
                        <a:t> my coverage begin?</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It is important to understand that, as long as you submit your enrollment within your PIE, you are covered beginning day 1 of your appointment, even if your enrollment has not yet been submitted or processed. This applies to dependents that you enroll within your PIE as well.</a:t>
                      </a:r>
                    </a:p>
                  </a:txBody>
                  <a:tcPr anchor="ctr">
                    <a:solidFill>
                      <a:schemeClr val="accent6">
                        <a:lumMod val="40000"/>
                        <a:lumOff val="60000"/>
                      </a:schemeClr>
                    </a:solidFill>
                  </a:tcPr>
                </a:tc>
                <a:extLst>
                  <a:ext uri="{0D108BD9-81ED-4DB2-BD59-A6C34878D82A}">
                    <a16:rowId xmlns:a16="http://schemas.microsoft.com/office/drawing/2014/main" val="1983091346"/>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Can my dependents and I be on </a:t>
                      </a:r>
                      <a:r>
                        <a:rPr lang="en-US" sz="1050" b="1" kern="1200" baseline="0" dirty="0">
                          <a:solidFill>
                            <a:schemeClr val="dk1"/>
                          </a:solidFill>
                          <a:latin typeface="+mn-lt"/>
                          <a:ea typeface="+mn-ea"/>
                          <a:cs typeface="+mn-cs"/>
                        </a:rPr>
                        <a:t>different plans (HMO and PPO) while on the same plan?</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kern="1200" baseline="0" dirty="0">
                          <a:solidFill>
                            <a:schemeClr val="dk1"/>
                          </a:solidFill>
                          <a:latin typeface="+mn-lt"/>
                          <a:ea typeface="+mn-ea"/>
                          <a:cs typeface="+mn-cs"/>
                        </a:rPr>
                        <a:t>No, everyone must be on the same plan type.</a:t>
                      </a:r>
                    </a:p>
                  </a:txBody>
                  <a:tcPr anchor="ctr">
                    <a:solidFill>
                      <a:schemeClr val="accent6">
                        <a:lumMod val="40000"/>
                        <a:lumOff val="60000"/>
                      </a:schemeClr>
                    </a:solidFill>
                  </a:tcPr>
                </a:tc>
                <a:extLst>
                  <a:ext uri="{0D108BD9-81ED-4DB2-BD59-A6C34878D82A}">
                    <a16:rowId xmlns:a16="http://schemas.microsoft.com/office/drawing/2014/main" val="2548424632"/>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Can I enroll only my dependents on the plan and exclude myself? </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No, you must be enrolled in order for your dependents to be covered.</a:t>
                      </a:r>
                    </a:p>
                  </a:txBody>
                  <a:tcPr anchor="ctr">
                    <a:solidFill>
                      <a:schemeClr val="accent6">
                        <a:lumMod val="40000"/>
                        <a:lumOff val="60000"/>
                      </a:schemeClr>
                    </a:solidFill>
                  </a:tcPr>
                </a:tc>
                <a:extLst>
                  <a:ext uri="{0D108BD9-81ED-4DB2-BD59-A6C34878D82A}">
                    <a16:rowId xmlns:a16="http://schemas.microsoft.com/office/drawing/2014/main" val="2368315686"/>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the Tobacco Surcharge?</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Postdoctoral trainees must attest to their tobacco use in the Northwestern </a:t>
                      </a:r>
                      <a:r>
                        <a:rPr lang="en-US" sz="1050" kern="1200" baseline="0" dirty="0" err="1">
                          <a:solidFill>
                            <a:schemeClr val="dk1"/>
                          </a:solidFill>
                          <a:latin typeface="+mn-lt"/>
                          <a:ea typeface="+mn-ea"/>
                          <a:cs typeface="+mn-cs"/>
                        </a:rPr>
                        <a:t>myHR</a:t>
                      </a:r>
                      <a:r>
                        <a:rPr lang="en-US" sz="1050" kern="1200" baseline="0" dirty="0">
                          <a:solidFill>
                            <a:schemeClr val="dk1"/>
                          </a:solidFill>
                          <a:latin typeface="+mn-lt"/>
                          <a:ea typeface="+mn-ea"/>
                          <a:cs typeface="+mn-cs"/>
                        </a:rPr>
                        <a:t> Self Service center. Tobacco users and those who do not attest will be charged $50 per month from their paycheck.</a:t>
                      </a:r>
                    </a:p>
                  </a:txBody>
                  <a:tcPr anchor="ctr">
                    <a:solidFill>
                      <a:schemeClr val="accent6">
                        <a:lumMod val="40000"/>
                        <a:lumOff val="60000"/>
                      </a:schemeClr>
                    </a:solidFill>
                  </a:tcPr>
                </a:tc>
                <a:extLst>
                  <a:ext uri="{0D108BD9-81ED-4DB2-BD59-A6C34878D82A}">
                    <a16:rowId xmlns:a16="http://schemas.microsoft.com/office/drawing/2014/main" val="615378479"/>
                  </a:ext>
                </a:extLst>
              </a:tr>
              <a:tr h="392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happens after I submit the enrollment form?</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After your enrollment is sent to Gallagher for processing, please allow up to 5-10 business days in order for your enrollment to be processed. You will receive a confirmation email when your enrollment is complete. ID cards are sent directly from the insurance company and will arrive within 2 weeks via mail after the enrollment is complete. </a:t>
                      </a:r>
                    </a:p>
                  </a:txBody>
                  <a:tcPr anchor="ctr">
                    <a:solidFill>
                      <a:schemeClr val="accent6">
                        <a:lumMod val="40000"/>
                        <a:lumOff val="60000"/>
                      </a:schemeClr>
                    </a:solidFill>
                  </a:tcPr>
                </a:tc>
                <a:extLst>
                  <a:ext uri="{0D108BD9-81ED-4DB2-BD59-A6C34878D82A}">
                    <a16:rowId xmlns:a16="http://schemas.microsoft.com/office/drawing/2014/main" val="4228592244"/>
                  </a:ext>
                </a:extLst>
              </a:tr>
            </a:tbl>
          </a:graphicData>
        </a:graphic>
      </p:graphicFrame>
      <p:sp>
        <p:nvSpPr>
          <p:cNvPr id="2" name="AutoShape 2" descr="Image result for anthem blue cross logo">
            <a:extLst>
              <a:ext uri="{FF2B5EF4-FFF2-40B4-BE49-F238E27FC236}">
                <a16:creationId xmlns:a16="http://schemas.microsoft.com/office/drawing/2014/main" id="{6ACEEC3A-7357-D1C7-B183-8AA1B0241862}"/>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EBBD880C-81CF-7FCD-98B5-751F585AB894}"/>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4F1D197C-E496-CE5E-2959-9B609FA63E0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5E879E10-EC81-F167-DF62-AAA35437FD2B}"/>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1D5259B4-D293-C3A7-BD63-1B6D25CB178C}"/>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4BAA6E1A-21CC-3B08-94B0-87647B0BC26E}"/>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297578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300F8-A745-1F81-A4EF-A21B76ACD2FC}"/>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F53DE21C-41F6-188F-2C53-C5E30831D708}"/>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EE2D81ED-AB44-EB99-EC47-6B84083898B4}"/>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B67BA3A-9BA0-9103-7097-D8C575733126}"/>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6</a:t>
            </a:r>
          </a:p>
        </p:txBody>
      </p:sp>
      <p:sp>
        <p:nvSpPr>
          <p:cNvPr id="15" name="TextBox 14">
            <a:extLst>
              <a:ext uri="{FF2B5EF4-FFF2-40B4-BE49-F238E27FC236}">
                <a16:creationId xmlns:a16="http://schemas.microsoft.com/office/drawing/2014/main" id="{F2420203-E126-DDF0-4294-898B8BC55D27}"/>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0B0B1B71-38E9-B7E1-35E6-5C1C79D2EE40}"/>
              </a:ext>
            </a:extLst>
          </p:cNvPr>
          <p:cNvGraphicFramePr>
            <a:graphicFrameLocks noGrp="1"/>
          </p:cNvGraphicFramePr>
          <p:nvPr>
            <p:extLst>
              <p:ext uri="{D42A27DB-BD31-4B8C-83A1-F6EECF244321}">
                <p14:modId xmlns:p14="http://schemas.microsoft.com/office/powerpoint/2010/main" val="2936542945"/>
              </p:ext>
            </p:extLst>
          </p:nvPr>
        </p:nvGraphicFramePr>
        <p:xfrm>
          <a:off x="134224" y="1497788"/>
          <a:ext cx="11902603" cy="4709872"/>
        </p:xfrm>
        <a:graphic>
          <a:graphicData uri="http://schemas.openxmlformats.org/drawingml/2006/table">
            <a:tbl>
              <a:tblPr firstRow="1" bandRow="1">
                <a:tableStyleId>{93296810-A885-4BE3-A3E7-6D5BEEA58F35}</a:tableStyleId>
              </a:tblPr>
              <a:tblGrid>
                <a:gridCol w="3544064">
                  <a:extLst>
                    <a:ext uri="{9D8B030D-6E8A-4147-A177-3AD203B41FA5}">
                      <a16:colId xmlns:a16="http://schemas.microsoft.com/office/drawing/2014/main" val="20001"/>
                    </a:ext>
                  </a:extLst>
                </a:gridCol>
                <a:gridCol w="8358539">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0436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Making Changes To Your Plan or Contact Information</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398736547"/>
                  </a:ext>
                </a:extLst>
              </a:tr>
              <a:tr h="5181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When is open enrollment?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Open Enrollment (OE) typically happens around November every year. Changes made during Open Enrollment are reflected as of January 1</a:t>
                      </a:r>
                      <a:r>
                        <a:rPr lang="en-US" sz="1050" kern="1200" baseline="30000" dirty="0">
                          <a:solidFill>
                            <a:schemeClr val="dk1"/>
                          </a:solidFill>
                          <a:latin typeface="+mn-lt"/>
                          <a:ea typeface="+mn-ea"/>
                          <a:cs typeface="+mn-cs"/>
                        </a:rPr>
                        <a:t>st</a:t>
                      </a:r>
                      <a:r>
                        <a:rPr lang="en-US" sz="1050" kern="1200" dirty="0">
                          <a:solidFill>
                            <a:schemeClr val="dk1"/>
                          </a:solidFill>
                          <a:latin typeface="+mn-lt"/>
                          <a:ea typeface="+mn-ea"/>
                          <a:cs typeface="+mn-cs"/>
                        </a:rPr>
                        <a:t> of the next year. Open enrollment is the one time per year when you can make changes to your benefits, such as changing plans from an HMO to a PPO plan or adding a dependent. Otherwise, changes can only be made with proof of a Qualifying Event. </a:t>
                      </a:r>
                    </a:p>
                  </a:txBody>
                  <a:tcPr anchor="ctr">
                    <a:solidFill>
                      <a:schemeClr val="accent6">
                        <a:lumMod val="40000"/>
                        <a:lumOff val="60000"/>
                      </a:schemeClr>
                    </a:solidFill>
                  </a:tcPr>
                </a:tc>
                <a:extLst>
                  <a:ext uri="{0D108BD9-81ED-4DB2-BD59-A6C34878D82A}">
                    <a16:rowId xmlns:a16="http://schemas.microsoft.com/office/drawing/2014/main" val="578877934"/>
                  </a:ext>
                </a:extLst>
              </a:tr>
              <a:tr h="5181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a Qualifying Event?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Examples of Qualifying Events include but are not limited to marriage, divorce, birth or adoption of a child, loss of prior coverage, relocation, arrival of a dependent from another country. When a Qualifying Event happens, you can add a spouse and/or dependent/s to your coverage, change plans, or add an FSA or LTD. A Qualifying Event allows you to make changes to your insurance coverage that otherwise you would only be allowed to change during the annual Open Enrollment. </a:t>
                      </a:r>
                    </a:p>
                  </a:txBody>
                  <a:tcPr anchor="ctr">
                    <a:solidFill>
                      <a:schemeClr val="accent6">
                        <a:lumMod val="40000"/>
                        <a:lumOff val="60000"/>
                      </a:schemeClr>
                    </a:solidFill>
                  </a:tcPr>
                </a:tc>
                <a:extLst>
                  <a:ext uri="{0D108BD9-81ED-4DB2-BD59-A6C34878D82A}">
                    <a16:rowId xmlns:a16="http://schemas.microsoft.com/office/drawing/2014/main" val="3857476618"/>
                  </a:ext>
                </a:extLst>
              </a:tr>
              <a:tr h="2689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Can I switch my plan elections after I enroll?</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You may only switch plans on the </a:t>
                      </a:r>
                      <a:r>
                        <a:rPr lang="en-US" sz="1050" kern="1200" baseline="0" dirty="0">
                          <a:solidFill>
                            <a:schemeClr val="dk1"/>
                          </a:solidFill>
                          <a:latin typeface="+mn-lt"/>
                          <a:ea typeface="+mn-ea"/>
                          <a:cs typeface="+mn-cs"/>
                        </a:rPr>
                        <a:t>PBP if you are still within your Period of Eligibility, you have a Qualifying Event, or during Open Enrollment.</a:t>
                      </a:r>
                    </a:p>
                  </a:txBody>
                  <a:tcPr anchor="ctr">
                    <a:solidFill>
                      <a:schemeClr val="accent6">
                        <a:lumMod val="40000"/>
                        <a:lumOff val="60000"/>
                      </a:schemeClr>
                    </a:solidFill>
                  </a:tcPr>
                </a:tc>
                <a:extLst>
                  <a:ext uri="{0D108BD9-81ED-4DB2-BD59-A6C34878D82A}">
                    <a16:rowId xmlns:a16="http://schemas.microsoft.com/office/drawing/2014/main" val="2135021994"/>
                  </a:ext>
                </a:extLst>
              </a:tr>
              <a:tr h="4635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My spouse or dependents arrived in the United States after I did, can I still add them to my plan?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Yes, each family member receives their own Period of Eligibility starting on the date they arrived in the United States. </a:t>
                      </a:r>
                      <a:r>
                        <a:rPr lang="en-US" sz="1050" kern="1200" baseline="0" dirty="0">
                          <a:solidFill>
                            <a:schemeClr val="dk1"/>
                          </a:solidFill>
                          <a:latin typeface="+mn-lt"/>
                          <a:ea typeface="+mn-ea"/>
                          <a:cs typeface="+mn-cs"/>
                        </a:rPr>
                        <a:t>In order to enroll your eligible family member, you must login to your enrollment record </a:t>
                      </a:r>
                      <a:r>
                        <a:rPr lang="en-US" sz="1050" kern="1200" baseline="0" dirty="0">
                          <a:solidFill>
                            <a:schemeClr val="dk1"/>
                          </a:solidFill>
                          <a:latin typeface="+mn-lt"/>
                          <a:ea typeface="+mn-ea"/>
                          <a:cs typeface="+mn-cs"/>
                          <a:hlinkClick r:id="rId4"/>
                        </a:rPr>
                        <a:t>here</a:t>
                      </a:r>
                      <a:r>
                        <a:rPr lang="en-US" sz="1050" kern="1200" baseline="0" dirty="0">
                          <a:solidFill>
                            <a:schemeClr val="dk1"/>
                          </a:solidFill>
                          <a:latin typeface="+mn-lt"/>
                          <a:ea typeface="+mn-ea"/>
                          <a:cs typeface="+mn-cs"/>
                        </a:rPr>
                        <a:t> and submit your spouse or child’s information and benefit elections.</a:t>
                      </a:r>
                      <a:endParaRPr lang="en-US" sz="1050"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73886353"/>
                  </a:ext>
                </a:extLst>
              </a:tr>
              <a:tr h="5181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I got married or had a baby; how and when can I enroll my spouse or dependent?</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a:t>
                      </a:r>
                      <a:r>
                        <a:rPr lang="en-US" sz="1050" kern="1200" dirty="0">
                          <a:solidFill>
                            <a:schemeClr val="dk1"/>
                          </a:solidFill>
                          <a:latin typeface="+mn-lt"/>
                          <a:ea typeface="+mn-ea"/>
                          <a:cs typeface="+mn-cs"/>
                        </a:rPr>
                        <a:t>ou have</a:t>
                      </a:r>
                      <a:r>
                        <a:rPr lang="en-US" sz="1050" kern="1200" baseline="0" dirty="0">
                          <a:solidFill>
                            <a:schemeClr val="dk1"/>
                          </a:solidFill>
                          <a:latin typeface="+mn-lt"/>
                          <a:ea typeface="+mn-ea"/>
                          <a:cs typeface="+mn-cs"/>
                        </a:rPr>
                        <a:t> 30 days from the date of your marriage or birth/adoption of your child to submit the enrollment request. In order to enroll your spouse or child, you must login to your enrollment record </a:t>
                      </a:r>
                      <a:r>
                        <a:rPr lang="en-US" sz="1050" kern="1200" baseline="0" dirty="0">
                          <a:solidFill>
                            <a:schemeClr val="dk1"/>
                          </a:solidFill>
                          <a:latin typeface="+mn-lt"/>
                          <a:ea typeface="+mn-ea"/>
                          <a:cs typeface="+mn-cs"/>
                          <a:hlinkClick r:id="rId4"/>
                        </a:rPr>
                        <a:t>here</a:t>
                      </a:r>
                      <a:r>
                        <a:rPr lang="en-US" sz="1050" kern="1200" baseline="0" dirty="0">
                          <a:solidFill>
                            <a:schemeClr val="dk1"/>
                          </a:solidFill>
                          <a:latin typeface="+mn-lt"/>
                          <a:ea typeface="+mn-ea"/>
                          <a:cs typeface="+mn-cs"/>
                        </a:rPr>
                        <a:t> and submit your spouse or child’s information and benefit elections. A copy of the marriage or birth certificate will also be required at the time of enrollment.</a:t>
                      </a:r>
                    </a:p>
                    <a:p>
                      <a:r>
                        <a:rPr lang="en-US" sz="1050" b="1" i="0" u="sng" kern="1200" dirty="0">
                          <a:solidFill>
                            <a:schemeClr val="dk1"/>
                          </a:solidFill>
                          <a:effectLst/>
                          <a:latin typeface="+mn-lt"/>
                          <a:ea typeface="+mn-ea"/>
                          <a:cs typeface="+mn-cs"/>
                        </a:rPr>
                        <a:t>Additional information for newborns:</a:t>
                      </a:r>
                      <a:r>
                        <a:rPr lang="en-US" sz="1050" b="0" i="0" u="sng" kern="1200" dirty="0">
                          <a:solidFill>
                            <a:schemeClr val="dk1"/>
                          </a:solidFill>
                          <a:effectLst/>
                          <a:latin typeface="+mn-lt"/>
                          <a:ea typeface="+mn-ea"/>
                          <a:cs typeface="+mn-cs"/>
                        </a:rPr>
                        <a:t> </a:t>
                      </a:r>
                    </a:p>
                    <a:p>
                      <a:r>
                        <a:rPr lang="en-US" sz="1050" b="0" i="0" kern="1200" dirty="0">
                          <a:solidFill>
                            <a:schemeClr val="dk1"/>
                          </a:solidFill>
                          <a:effectLst/>
                          <a:latin typeface="+mn-lt"/>
                          <a:ea typeface="+mn-ea"/>
                          <a:cs typeface="+mn-cs"/>
                        </a:rPr>
                        <a:t>Newborns are temporarily enrolled under the mother</a:t>
                      </a:r>
                      <a:r>
                        <a:rPr lang="en-US" sz="1050" b="0" i="0" kern="1200" baseline="0" dirty="0">
                          <a:solidFill>
                            <a:schemeClr val="dk1"/>
                          </a:solidFill>
                          <a:effectLst/>
                          <a:latin typeface="+mn-lt"/>
                          <a:ea typeface="+mn-ea"/>
                          <a:cs typeface="+mn-cs"/>
                        </a:rPr>
                        <a:t> for the first 30 days so that the post-natal claims filed immediately after birth can be processed, however you still must submit a formal request to enroll the child through </a:t>
                      </a:r>
                      <a:r>
                        <a:rPr lang="en-US" sz="1050" b="0" i="0" kern="1200" baseline="0" dirty="0">
                          <a:solidFill>
                            <a:schemeClr val="dk1"/>
                          </a:solidFill>
                          <a:effectLst/>
                          <a:latin typeface="+mn-lt"/>
                          <a:ea typeface="+mn-ea"/>
                          <a:cs typeface="+mn-cs"/>
                          <a:hlinkClick r:id="rId4"/>
                        </a:rPr>
                        <a:t>Begin Enrollment</a:t>
                      </a:r>
                      <a:r>
                        <a:rPr lang="en-US" sz="1050" b="0" i="0" kern="1200" baseline="0" dirty="0">
                          <a:solidFill>
                            <a:schemeClr val="dk1"/>
                          </a:solidFill>
                          <a:effectLst/>
                          <a:latin typeface="+mn-lt"/>
                          <a:ea typeface="+mn-ea"/>
                          <a:cs typeface="+mn-cs"/>
                        </a:rPr>
                        <a:t> to ensure the child has coverage past those first 30 days.</a:t>
                      </a:r>
                    </a:p>
                  </a:txBody>
                  <a:tcPr anchor="ctr">
                    <a:solidFill>
                      <a:schemeClr val="accent6">
                        <a:lumMod val="40000"/>
                        <a:lumOff val="60000"/>
                      </a:schemeClr>
                    </a:solidFill>
                  </a:tcPr>
                </a:tc>
                <a:extLst>
                  <a:ext uri="{0D108BD9-81ED-4DB2-BD59-A6C34878D82A}">
                    <a16:rowId xmlns:a16="http://schemas.microsoft.com/office/drawing/2014/main" val="4074910334"/>
                  </a:ext>
                </a:extLst>
              </a:tr>
              <a:tr h="456668">
                <a:tc>
                  <a:txBody>
                    <a:bodyPr/>
                    <a:lstStyle/>
                    <a:p>
                      <a:pPr algn="l"/>
                      <a:r>
                        <a:rPr lang="en-US" sz="1050" b="1" kern="1200" dirty="0">
                          <a:solidFill>
                            <a:schemeClr val="dk1"/>
                          </a:solidFill>
                          <a:latin typeface="+mn-lt"/>
                          <a:ea typeface="+mn-ea"/>
                          <a:cs typeface="+mn-cs"/>
                        </a:rPr>
                        <a:t>What documents are needed for dependent verification when adding someone to my plan after initial enrollment?</a:t>
                      </a:r>
                    </a:p>
                  </a:txBody>
                  <a:tcPr anchor="ctr">
                    <a:solidFill>
                      <a:schemeClr val="accent6">
                        <a:lumMod val="40000"/>
                        <a:lumOff val="60000"/>
                      </a:schemeClr>
                    </a:solidFill>
                  </a:tcPr>
                </a:tc>
                <a:tc>
                  <a:txBody>
                    <a:bodyPr/>
                    <a:lstStyle/>
                    <a:p>
                      <a:r>
                        <a:rPr lang="en-US" sz="1050" kern="1200" baseline="0" dirty="0">
                          <a:solidFill>
                            <a:schemeClr val="dk1"/>
                          </a:solidFill>
                          <a:latin typeface="+mn-lt"/>
                          <a:ea typeface="+mn-ea"/>
                          <a:cs typeface="+mn-cs"/>
                        </a:rPr>
                        <a:t>See the </a:t>
                      </a:r>
                      <a:r>
                        <a:rPr lang="en-US" sz="1050" kern="1200" baseline="0" dirty="0">
                          <a:solidFill>
                            <a:schemeClr val="dk1"/>
                          </a:solidFill>
                          <a:latin typeface="+mn-lt"/>
                          <a:ea typeface="+mn-ea"/>
                          <a:cs typeface="+mn-cs"/>
                          <a:hlinkClick r:id="rId5"/>
                        </a:rPr>
                        <a:t>list of acceptable documents for dependent verification</a:t>
                      </a:r>
                      <a:r>
                        <a:rPr lang="en-US" sz="1050" kern="1200" baseline="0" dirty="0">
                          <a:solidFill>
                            <a:schemeClr val="dk1"/>
                          </a:solidFill>
                          <a:latin typeface="+mn-lt"/>
                          <a:ea typeface="+mn-ea"/>
                          <a:cs typeface="+mn-cs"/>
                        </a:rPr>
                        <a:t>. </a:t>
                      </a:r>
                      <a:r>
                        <a:rPr lang="en-US" sz="1050" b="0" i="0" kern="1200" dirty="0">
                          <a:solidFill>
                            <a:schemeClr val="dk1"/>
                          </a:solidFill>
                          <a:effectLst/>
                          <a:latin typeface="+mn-lt"/>
                          <a:ea typeface="+mn-ea"/>
                          <a:cs typeface="+mn-cs"/>
                        </a:rPr>
                        <a:t>Due to requirements of the Affordable Care Act, Social Security Numbers (SSNs) are needed for dependents covered on one of Northwestern's medical plans.</a:t>
                      </a: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3127832408"/>
                  </a:ext>
                </a:extLst>
              </a:tr>
              <a:tr h="518108">
                <a:tc>
                  <a:txBody>
                    <a:bodyPr/>
                    <a:lstStyle/>
                    <a:p>
                      <a:pPr algn="l"/>
                      <a:r>
                        <a:rPr lang="en-US" sz="1050" b="1" kern="1200" dirty="0">
                          <a:solidFill>
                            <a:schemeClr val="dk1"/>
                          </a:solidFill>
                          <a:latin typeface="+mn-lt"/>
                          <a:ea typeface="+mn-ea"/>
                          <a:cs typeface="+mn-cs"/>
                        </a:rPr>
                        <a:t>I just moved to a new address, what do I need to do? </a:t>
                      </a:r>
                    </a:p>
                  </a:txBody>
                  <a:tcPr anchor="ctr">
                    <a:solidFill>
                      <a:schemeClr val="accent6">
                        <a:lumMod val="40000"/>
                        <a:lumOff val="60000"/>
                      </a:schemeClr>
                    </a:solidFill>
                  </a:tcPr>
                </a:tc>
                <a:tc>
                  <a:txBody>
                    <a:bodyPr/>
                    <a:lstStyle/>
                    <a:p>
                      <a:r>
                        <a:rPr lang="en-US" sz="1050" kern="1200" baseline="0" dirty="0">
                          <a:solidFill>
                            <a:schemeClr val="dk1"/>
                          </a:solidFill>
                          <a:latin typeface="+mn-lt"/>
                          <a:ea typeface="+mn-ea"/>
                          <a:cs typeface="+mn-cs"/>
                        </a:rPr>
                        <a:t>Ask your administrator at Northwestern to update your address in the Northwestern HR system. The updated information will be sent to Gallagher and flagged for processing. We will then process the address update with the applicable insurance carriers.</a:t>
                      </a:r>
                    </a:p>
                  </a:txBody>
                  <a:tcPr anchor="ctr">
                    <a:solidFill>
                      <a:schemeClr val="accent6">
                        <a:lumMod val="40000"/>
                        <a:lumOff val="60000"/>
                      </a:schemeClr>
                    </a:solidFill>
                  </a:tcPr>
                </a:tc>
                <a:extLst>
                  <a:ext uri="{0D108BD9-81ED-4DB2-BD59-A6C34878D82A}">
                    <a16:rowId xmlns:a16="http://schemas.microsoft.com/office/drawing/2014/main" val="2521182574"/>
                  </a:ext>
                </a:extLst>
              </a:tr>
            </a:tbl>
          </a:graphicData>
        </a:graphic>
      </p:graphicFrame>
      <p:sp>
        <p:nvSpPr>
          <p:cNvPr id="2" name="AutoShape 2" descr="Image result for anthem blue cross logo">
            <a:extLst>
              <a:ext uri="{FF2B5EF4-FFF2-40B4-BE49-F238E27FC236}">
                <a16:creationId xmlns:a16="http://schemas.microsoft.com/office/drawing/2014/main" id="{48296F93-247D-0FE1-DDC2-851D60669C28}"/>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060FC0F6-FB05-1DDA-2B24-25DA32CBBEDD}"/>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D2B6C30E-D574-F3F4-BBA9-43E55BD4884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36E7C8DE-7BDA-F71F-9477-8B933250AFFB}"/>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EB5C0350-7919-7682-CCCE-291A806FFF72}"/>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3" name="TextBox 2">
            <a:extLst>
              <a:ext uri="{FF2B5EF4-FFF2-40B4-BE49-F238E27FC236}">
                <a16:creationId xmlns:a16="http://schemas.microsoft.com/office/drawing/2014/main" id="{ADB78112-3D68-1DD7-8797-200C4FD222CC}"/>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1067507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31217-F185-EDBE-790F-7BAD5A01BA29}"/>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7474CC90-62A6-1E6D-1640-42A7D9BD04B2}"/>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BA1D53E2-7AEF-F1A0-1FB0-1999FC54DD8C}"/>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FE6ADC1-B9EB-2FB2-D0F1-7198571A80B7}"/>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7</a:t>
            </a:r>
          </a:p>
        </p:txBody>
      </p:sp>
      <p:sp>
        <p:nvSpPr>
          <p:cNvPr id="12" name="TextBox 11">
            <a:extLst>
              <a:ext uri="{FF2B5EF4-FFF2-40B4-BE49-F238E27FC236}">
                <a16:creationId xmlns:a16="http://schemas.microsoft.com/office/drawing/2014/main" id="{73F2729D-5B80-297C-E158-B843DA87891E}"/>
              </a:ext>
            </a:extLst>
          </p:cNvPr>
          <p:cNvSpPr txBox="1"/>
          <p:nvPr/>
        </p:nvSpPr>
        <p:spPr>
          <a:xfrm>
            <a:off x="2343211" y="4465136"/>
            <a:ext cx="6641398" cy="1113543"/>
          </a:xfrm>
          <a:prstGeom prst="rect">
            <a:avLst/>
          </a:prstGeom>
          <a:noFill/>
        </p:spPr>
        <p:txBody>
          <a:bodyPr wrap="square" numCol="2" rtlCol="0">
            <a:noAutofit/>
          </a:bodyPr>
          <a:lstStyle/>
          <a:p>
            <a:pPr marL="342900" indent="-342900">
              <a:buClr>
                <a:srgbClr val="A21C36"/>
              </a:buClr>
              <a:buFont typeface="+mj-lt"/>
              <a:buAutoNum type="arabicPeriod"/>
            </a:pPr>
            <a:endParaRPr lang="en-US" b="1" dirty="0">
              <a:solidFill>
                <a:schemeClr val="tx1">
                  <a:lumMod val="65000"/>
                  <a:lumOff val="35000"/>
                </a:schemeClr>
              </a:solidFill>
              <a:latin typeface="Source Sans Pro" charset="0"/>
              <a:ea typeface="Source Sans Pro" charset="0"/>
              <a:cs typeface="Source Sans Pro" charset="0"/>
            </a:endParaRPr>
          </a:p>
        </p:txBody>
      </p:sp>
      <p:sp>
        <p:nvSpPr>
          <p:cNvPr id="15" name="TextBox 14">
            <a:extLst>
              <a:ext uri="{FF2B5EF4-FFF2-40B4-BE49-F238E27FC236}">
                <a16:creationId xmlns:a16="http://schemas.microsoft.com/office/drawing/2014/main" id="{876C412F-7649-D5E8-CBDC-435B1178AAAF}"/>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A5734C51-4838-FCDD-93A5-363B0974391A}"/>
              </a:ext>
            </a:extLst>
          </p:cNvPr>
          <p:cNvGraphicFramePr>
            <a:graphicFrameLocks noGrp="1"/>
          </p:cNvGraphicFramePr>
          <p:nvPr>
            <p:extLst>
              <p:ext uri="{D42A27DB-BD31-4B8C-83A1-F6EECF244321}">
                <p14:modId xmlns:p14="http://schemas.microsoft.com/office/powerpoint/2010/main" val="498959301"/>
              </p:ext>
            </p:extLst>
          </p:nvPr>
        </p:nvGraphicFramePr>
        <p:xfrm>
          <a:off x="134224" y="1501405"/>
          <a:ext cx="11902603" cy="4381578"/>
        </p:xfrm>
        <a:graphic>
          <a:graphicData uri="http://schemas.openxmlformats.org/drawingml/2006/table">
            <a:tbl>
              <a:tblPr firstRow="1" bandRow="1">
                <a:tableStyleId>{93296810-A885-4BE3-A3E7-6D5BEEA58F35}</a:tableStyleId>
              </a:tblPr>
              <a:tblGrid>
                <a:gridCol w="3544065">
                  <a:extLst>
                    <a:ext uri="{9D8B030D-6E8A-4147-A177-3AD203B41FA5}">
                      <a16:colId xmlns:a16="http://schemas.microsoft.com/office/drawing/2014/main" val="20001"/>
                    </a:ext>
                  </a:extLst>
                </a:gridCol>
                <a:gridCol w="8358538">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Benefits and Coverage</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4637082"/>
                  </a:ext>
                </a:extLst>
              </a:tr>
              <a:tr h="3508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type of medical plans are offered?</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You can choose from a Health Maintenance Organization (HMO) or a Preferred  Provider Organization (PPO) option.  </a:t>
                      </a:r>
                    </a:p>
                  </a:txBody>
                  <a:tcPr anchor="ctr">
                    <a:solidFill>
                      <a:schemeClr val="accent6">
                        <a:lumMod val="40000"/>
                        <a:lumOff val="60000"/>
                      </a:schemeClr>
                    </a:solidFill>
                  </a:tcPr>
                </a:tc>
                <a:extLst>
                  <a:ext uri="{0D108BD9-81ED-4DB2-BD59-A6C34878D82A}">
                    <a16:rowId xmlns:a16="http://schemas.microsoft.com/office/drawing/2014/main" val="139180253"/>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the difference between an HMO and PPO?</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A </a:t>
                      </a:r>
                      <a:r>
                        <a:rPr lang="en-US" sz="1050" b="1" kern="1200" baseline="0" dirty="0">
                          <a:solidFill>
                            <a:schemeClr val="dk1"/>
                          </a:solidFill>
                          <a:latin typeface="+mn-lt"/>
                          <a:ea typeface="+mn-ea"/>
                          <a:cs typeface="+mn-cs"/>
                        </a:rPr>
                        <a:t>Health Maintenance Organization (HMO) </a:t>
                      </a:r>
                      <a:r>
                        <a:rPr lang="en-US" sz="1050" kern="1200" baseline="0" dirty="0">
                          <a:solidFill>
                            <a:schemeClr val="dk1"/>
                          </a:solidFill>
                          <a:latin typeface="+mn-lt"/>
                          <a:ea typeface="+mn-ea"/>
                          <a:cs typeface="+mn-cs"/>
                        </a:rPr>
                        <a:t>requires the member to choose a Primary Care Physician (PCP) within the HMO network. The PCP becomes your gatekeeper and who you visit for any healthcare needs, including your annual wellness exam. If you need to see a specialist, you must visit your Primary Care Physician to get a referral first. HMOs are cheaper per month and have lower costs when visiting the doctor as long as they are within the HMO network.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A </a:t>
                      </a:r>
                      <a:r>
                        <a:rPr lang="en-US" sz="1050" b="1" kern="1200" baseline="0" dirty="0">
                          <a:solidFill>
                            <a:schemeClr val="dk1"/>
                          </a:solidFill>
                          <a:latin typeface="+mn-lt"/>
                          <a:ea typeface="+mn-ea"/>
                          <a:cs typeface="+mn-cs"/>
                        </a:rPr>
                        <a:t>Preferred Provider Organization (PPO) </a:t>
                      </a:r>
                      <a:r>
                        <a:rPr lang="en-US" sz="1050" kern="1200" baseline="0" dirty="0">
                          <a:solidFill>
                            <a:schemeClr val="dk1"/>
                          </a:solidFill>
                          <a:latin typeface="+mn-lt"/>
                          <a:ea typeface="+mn-ea"/>
                          <a:cs typeface="+mn-cs"/>
                        </a:rPr>
                        <a:t>does not require you to choose a Primary Care Physician (PCP), you can choose any doctor in the PPO network and change them as often as you’d like. If you need to see a specialist, you do not need to get a referral first. PPOs are more expensive per month, and you have a broader choice of doctors to choose from. </a:t>
                      </a:r>
                    </a:p>
                  </a:txBody>
                  <a:tcPr anchor="ctr">
                    <a:solidFill>
                      <a:schemeClr val="accent6">
                        <a:lumMod val="40000"/>
                        <a:lumOff val="60000"/>
                      </a:schemeClr>
                    </a:solidFill>
                  </a:tcPr>
                </a:tc>
                <a:extLst>
                  <a:ext uri="{0D108BD9-81ED-4DB2-BD59-A6C34878D82A}">
                    <a16:rowId xmlns:a16="http://schemas.microsoft.com/office/drawing/2014/main" val="2159784484"/>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is covered under each plan? </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To learn what benefits are offered and what is covered, please see the </a:t>
                      </a:r>
                      <a:r>
                        <a:rPr lang="en-US" sz="1050" kern="1200" baseline="0" dirty="0">
                          <a:solidFill>
                            <a:schemeClr val="dk1"/>
                          </a:solidFill>
                          <a:latin typeface="+mn-lt"/>
                          <a:ea typeface="+mn-ea"/>
                          <a:cs typeface="+mn-cs"/>
                          <a:hlinkClick r:id="rId4"/>
                        </a:rPr>
                        <a:t>Insurance Benefits &amp; Rates page</a:t>
                      </a:r>
                      <a:r>
                        <a:rPr lang="en-US" sz="1050" kern="1200" baseline="0" dirty="0">
                          <a:solidFill>
                            <a:schemeClr val="dk1"/>
                          </a:solidFill>
                          <a:latin typeface="+mn-lt"/>
                          <a:ea typeface="+mn-ea"/>
                          <a:cs typeface="+mn-cs"/>
                        </a:rPr>
                        <a:t> for an overview or the </a:t>
                      </a:r>
                      <a:r>
                        <a:rPr lang="en-US" sz="1050" kern="1200" baseline="0" dirty="0">
                          <a:solidFill>
                            <a:schemeClr val="dk1"/>
                          </a:solidFill>
                          <a:latin typeface="+mn-lt"/>
                          <a:ea typeface="+mn-ea"/>
                          <a:cs typeface="+mn-cs"/>
                          <a:hlinkClick r:id="rId5"/>
                        </a:rPr>
                        <a:t>Documents Library</a:t>
                      </a:r>
                      <a:r>
                        <a:rPr lang="en-US" sz="1050" kern="1200" baseline="0" dirty="0">
                          <a:solidFill>
                            <a:schemeClr val="dk1"/>
                          </a:solidFill>
                          <a:latin typeface="+mn-lt"/>
                          <a:ea typeface="+mn-ea"/>
                          <a:cs typeface="+mn-cs"/>
                        </a:rPr>
                        <a:t> for more detailed plan specifics.</a:t>
                      </a:r>
                    </a:p>
                  </a:txBody>
                  <a:tcPr anchor="ctr">
                    <a:solidFill>
                      <a:schemeClr val="accent6">
                        <a:lumMod val="40000"/>
                        <a:lumOff val="60000"/>
                      </a:schemeClr>
                    </a:solidFill>
                  </a:tcPr>
                </a:tc>
                <a:extLst>
                  <a:ext uri="{0D108BD9-81ED-4DB2-BD59-A6C34878D82A}">
                    <a16:rowId xmlns:a16="http://schemas.microsoft.com/office/drawing/2014/main" val="3334945047"/>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Are preventive services such as annual physical</a:t>
                      </a:r>
                      <a:r>
                        <a:rPr lang="en-US" sz="1050" b="1" kern="1200" baseline="0" dirty="0">
                          <a:solidFill>
                            <a:schemeClr val="dk1"/>
                          </a:solidFill>
                          <a:latin typeface="+mn-lt"/>
                          <a:ea typeface="+mn-ea"/>
                          <a:cs typeface="+mn-cs"/>
                        </a:rPr>
                        <a:t> </a:t>
                      </a:r>
                      <a:r>
                        <a:rPr lang="en-US" sz="1050" b="1" kern="1200" dirty="0">
                          <a:solidFill>
                            <a:schemeClr val="dk1"/>
                          </a:solidFill>
                          <a:latin typeface="+mn-lt"/>
                          <a:ea typeface="+mn-ea"/>
                          <a:cs typeface="+mn-cs"/>
                        </a:rPr>
                        <a:t>exams</a:t>
                      </a:r>
                      <a:r>
                        <a:rPr lang="en-US" sz="1050" b="1" kern="1200" baseline="0" dirty="0">
                          <a:solidFill>
                            <a:schemeClr val="dk1"/>
                          </a:solidFill>
                          <a:latin typeface="+mn-lt"/>
                          <a:ea typeface="+mn-ea"/>
                          <a:cs typeface="+mn-cs"/>
                        </a:rPr>
                        <a:t> or immunizations</a:t>
                      </a:r>
                      <a:r>
                        <a:rPr lang="en-US" sz="1050" b="1" kern="1200" dirty="0">
                          <a:solidFill>
                            <a:schemeClr val="dk1"/>
                          </a:solidFill>
                          <a:latin typeface="+mn-lt"/>
                          <a:ea typeface="+mn-ea"/>
                          <a:cs typeface="+mn-cs"/>
                        </a:rPr>
                        <a:t> covered?</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kern="1200" baseline="0" dirty="0">
                          <a:solidFill>
                            <a:schemeClr val="dk1"/>
                          </a:solidFill>
                          <a:latin typeface="+mn-lt"/>
                          <a:ea typeface="+mn-ea"/>
                          <a:cs typeface="+mn-cs"/>
                        </a:rPr>
                        <a:t>An annual wellness exam (preventative care) is covered at no charge, including free Primary Care Physician (PCP) visits for kids. More detailed information about preventative immunizations can be found in the plan certificates in the </a:t>
                      </a:r>
                      <a:r>
                        <a:rPr lang="en-US" sz="1050" kern="1200" baseline="0" dirty="0">
                          <a:solidFill>
                            <a:schemeClr val="dk1"/>
                          </a:solidFill>
                          <a:latin typeface="+mn-lt"/>
                          <a:ea typeface="+mn-ea"/>
                          <a:cs typeface="+mn-cs"/>
                          <a:hlinkClick r:id="rId5"/>
                        </a:rPr>
                        <a:t>Documents Library</a:t>
                      </a:r>
                      <a:r>
                        <a:rPr lang="en-US" sz="1050" kern="1200" baseline="0" dirty="0">
                          <a:solidFill>
                            <a:schemeClr val="dk1"/>
                          </a:solidFill>
                          <a:latin typeface="+mn-lt"/>
                          <a:ea typeface="+mn-ea"/>
                          <a:cs typeface="+mn-cs"/>
                        </a:rPr>
                        <a:t>. </a:t>
                      </a:r>
                    </a:p>
                  </a:txBody>
                  <a:tcPr anchor="ctr">
                    <a:solidFill>
                      <a:schemeClr val="accent6">
                        <a:lumMod val="40000"/>
                        <a:lumOff val="60000"/>
                      </a:schemeClr>
                    </a:solidFill>
                  </a:tcPr>
                </a:tc>
                <a:extLst>
                  <a:ext uri="{0D108BD9-81ED-4DB2-BD59-A6C34878D82A}">
                    <a16:rowId xmlns:a16="http://schemas.microsoft.com/office/drawing/2014/main" val="3258890247"/>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Are annual vision or dentist visits covered?</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Yes, every 12 months you can get your vision exam; there is a $10 copay. Every 6 months you can get your teeth cleaned; there is a $5 copay for the HMO plan and a $50 deductible on the PPO plan. </a:t>
                      </a:r>
                    </a:p>
                  </a:txBody>
                  <a:tcPr anchor="ctr">
                    <a:solidFill>
                      <a:schemeClr val="accent6">
                        <a:lumMod val="40000"/>
                        <a:lumOff val="60000"/>
                      </a:schemeClr>
                    </a:solidFill>
                  </a:tcPr>
                </a:tc>
                <a:extLst>
                  <a:ext uri="{0D108BD9-81ED-4DB2-BD59-A6C34878D82A}">
                    <a16:rowId xmlns:a16="http://schemas.microsoft.com/office/drawing/2014/main" val="171342318"/>
                  </a:ext>
                </a:extLst>
              </a:tr>
              <a:tr h="434218">
                <a:tc>
                  <a:txBody>
                    <a:bodyPr/>
                    <a:lstStyle/>
                    <a:p>
                      <a:pPr algn="l"/>
                      <a:r>
                        <a:rPr lang="en-US" sz="1050" b="1" kern="1200" dirty="0">
                          <a:solidFill>
                            <a:schemeClr val="dk1"/>
                          </a:solidFill>
                          <a:latin typeface="+mn-lt"/>
                          <a:ea typeface="+mn-ea"/>
                          <a:cs typeface="+mn-cs"/>
                        </a:rPr>
                        <a:t>I just</a:t>
                      </a:r>
                      <a:r>
                        <a:rPr lang="en-US" sz="1050" b="1" kern="1200" baseline="0" dirty="0">
                          <a:solidFill>
                            <a:schemeClr val="dk1"/>
                          </a:solidFill>
                          <a:latin typeface="+mn-lt"/>
                          <a:ea typeface="+mn-ea"/>
                          <a:cs typeface="+mn-cs"/>
                        </a:rPr>
                        <a:t> got my enrollment confirmation email, when do I get my ID cards?</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latin typeface="+mn-lt"/>
                          <a:ea typeface="+mn-ea"/>
                          <a:cs typeface="+mn-cs"/>
                        </a:rPr>
                        <a:t>You can expect to receive your medical ID cards</a:t>
                      </a:r>
                      <a:r>
                        <a:rPr lang="en-US" sz="1050" kern="1200" baseline="0" dirty="0">
                          <a:solidFill>
                            <a:schemeClr val="dk1"/>
                          </a:solidFill>
                          <a:latin typeface="+mn-lt"/>
                          <a:ea typeface="+mn-ea"/>
                          <a:cs typeface="+mn-cs"/>
                        </a:rPr>
                        <a:t> and dental ID cards in 7-10 business days after your enrollment confirmation email. You will not get a vision card, but one can be downloaded online. </a:t>
                      </a:r>
                      <a:endParaRPr lang="en-US" sz="1050" kern="120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432232884"/>
                  </a:ext>
                </a:extLst>
              </a:tr>
              <a:tr h="434218">
                <a:tc>
                  <a:txBody>
                    <a:bodyPr/>
                    <a:lstStyle/>
                    <a:p>
                      <a:r>
                        <a:rPr lang="en-US" sz="1050" b="1" dirty="0"/>
                        <a:t>Is telemedicine included in the benefits?</a:t>
                      </a:r>
                    </a:p>
                  </a:txBody>
                  <a:tcPr anchor="ctr">
                    <a:solidFill>
                      <a:schemeClr val="accent6">
                        <a:lumMod val="40000"/>
                        <a:lumOff val="60000"/>
                      </a:schemeClr>
                    </a:solidFill>
                  </a:tcPr>
                </a:tc>
                <a:tc>
                  <a:txBody>
                    <a:bodyPr/>
                    <a:lstStyle/>
                    <a:p>
                      <a:r>
                        <a:rPr lang="en-US" sz="1050" dirty="0"/>
                        <a:t>Yes, </a:t>
                      </a:r>
                      <a:r>
                        <a:rPr lang="en-US" sz="1050" dirty="0">
                          <a:hlinkClick r:id="rId6" action="ppaction://hlinkfile"/>
                        </a:rPr>
                        <a:t>UnitedHealthcare offers free 24/7 phone or virtual appointments</a:t>
                      </a:r>
                      <a:r>
                        <a:rPr lang="en-US" sz="1050" dirty="0"/>
                        <a:t> for common ailments like cough/cold, the flu, migraines, allergies, sinus infections, rashes/skin problems, bronchitis, etc. Talk to a licensed physician in minutes and even get a prescription if necessary.</a:t>
                      </a:r>
                    </a:p>
                  </a:txBody>
                  <a:tcPr anchor="ctr">
                    <a:solidFill>
                      <a:schemeClr val="accent6">
                        <a:lumMod val="40000"/>
                        <a:lumOff val="60000"/>
                      </a:schemeClr>
                    </a:solidFill>
                  </a:tcPr>
                </a:tc>
                <a:extLst>
                  <a:ext uri="{0D108BD9-81ED-4DB2-BD59-A6C34878D82A}">
                    <a16:rowId xmlns:a16="http://schemas.microsoft.com/office/drawing/2014/main" val="59080091"/>
                  </a:ext>
                </a:extLst>
              </a:tr>
            </a:tbl>
          </a:graphicData>
        </a:graphic>
      </p:graphicFrame>
      <p:sp>
        <p:nvSpPr>
          <p:cNvPr id="2" name="AutoShape 2" descr="Image result for anthem blue cross logo">
            <a:extLst>
              <a:ext uri="{FF2B5EF4-FFF2-40B4-BE49-F238E27FC236}">
                <a16:creationId xmlns:a16="http://schemas.microsoft.com/office/drawing/2014/main" id="{22577D8E-9D5D-88C4-E799-4CB2BD1D3339}"/>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D6DF8B87-C887-96E0-CFFF-EB7FC0E79D70}"/>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2FCEA049-EF85-5DFF-129D-701A9EE1DD9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6" name="TextBox 5">
            <a:extLst>
              <a:ext uri="{FF2B5EF4-FFF2-40B4-BE49-F238E27FC236}">
                <a16:creationId xmlns:a16="http://schemas.microsoft.com/office/drawing/2014/main" id="{99A20461-2CC7-A8D7-22D6-296C0EE0947B}"/>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4" name="TextBox 24">
            <a:extLst>
              <a:ext uri="{FF2B5EF4-FFF2-40B4-BE49-F238E27FC236}">
                <a16:creationId xmlns:a16="http://schemas.microsoft.com/office/drawing/2014/main" id="{51C8E710-E6A3-9166-AA3A-9F00A32E56C0}"/>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2CC5EABE-C16D-B0D2-2F66-33F1B2CFE6FF}"/>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958210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8</a:t>
            </a:r>
          </a:p>
        </p:txBody>
      </p:sp>
      <p:sp>
        <p:nvSpPr>
          <p:cNvPr id="15" name="TextBox 14"/>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680238382"/>
              </p:ext>
            </p:extLst>
          </p:nvPr>
        </p:nvGraphicFramePr>
        <p:xfrm>
          <a:off x="154745" y="1520263"/>
          <a:ext cx="11882080" cy="3303319"/>
        </p:xfrm>
        <a:graphic>
          <a:graphicData uri="http://schemas.openxmlformats.org/drawingml/2006/table">
            <a:tbl>
              <a:tblPr firstRow="1" bandRow="1">
                <a:tableStyleId>{93296810-A885-4BE3-A3E7-6D5BEEA58F35}</a:tableStyleId>
              </a:tblPr>
              <a:tblGrid>
                <a:gridCol w="3523542">
                  <a:extLst>
                    <a:ext uri="{9D8B030D-6E8A-4147-A177-3AD203B41FA5}">
                      <a16:colId xmlns:a16="http://schemas.microsoft.com/office/drawing/2014/main" val="20001"/>
                    </a:ext>
                  </a:extLst>
                </a:gridCol>
                <a:gridCol w="8358538">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Benefits and Coverage (continued)</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4637082"/>
                  </a:ext>
                </a:extLst>
              </a:tr>
              <a:tr h="434218">
                <a:tc>
                  <a:txBody>
                    <a:bodyPr/>
                    <a:lstStyle/>
                    <a:p>
                      <a:pPr algn="l"/>
                      <a:r>
                        <a:rPr lang="en-US" sz="1050" b="1" kern="1200" dirty="0">
                          <a:solidFill>
                            <a:schemeClr val="dk1"/>
                          </a:solidFill>
                          <a:latin typeface="+mn-lt"/>
                          <a:ea typeface="+mn-ea"/>
                          <a:cs typeface="+mn-cs"/>
                        </a:rPr>
                        <a:t>I am enrolled in the HMO and will be traveling away from the area, will my</a:t>
                      </a:r>
                      <a:r>
                        <a:rPr lang="en-US" sz="1050" b="1" kern="1200" baseline="0" dirty="0">
                          <a:solidFill>
                            <a:schemeClr val="dk1"/>
                          </a:solidFill>
                          <a:latin typeface="+mn-lt"/>
                          <a:ea typeface="+mn-ea"/>
                          <a:cs typeface="+mn-cs"/>
                        </a:rPr>
                        <a:t> family and I be covered?</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If you are enrolled on the HMO plan and traveling outside your HMO service area (your resident state),you and your family will only be covered if it is a Medical Emergency. If the insurance carrier does not deem the situation to be a medical emergency (immediate danger to your life and/or a limb), your insurance claim could be denied. If you need to see an urgent care, please contact UnitedHealthcare about preauthorization prior to visiting the urgent care.</a:t>
                      </a:r>
                    </a:p>
                  </a:txBody>
                  <a:tcPr anchor="ctr">
                    <a:solidFill>
                      <a:schemeClr val="accent6">
                        <a:lumMod val="40000"/>
                        <a:lumOff val="60000"/>
                      </a:schemeClr>
                    </a:solidFill>
                  </a:tcPr>
                </a:tc>
                <a:extLst>
                  <a:ext uri="{0D108BD9-81ED-4DB2-BD59-A6C34878D82A}">
                    <a16:rowId xmlns:a16="http://schemas.microsoft.com/office/drawing/2014/main" val="2139592650"/>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Does</a:t>
                      </a:r>
                      <a:r>
                        <a:rPr lang="en-US" sz="1050" b="1" kern="1200" baseline="0" dirty="0">
                          <a:solidFill>
                            <a:schemeClr val="dk1"/>
                          </a:solidFill>
                          <a:latin typeface="+mn-lt"/>
                          <a:ea typeface="+mn-ea"/>
                          <a:cs typeface="+mn-cs"/>
                        </a:rPr>
                        <a:t> the insurance cover me if I travel outside of the United States?  </a:t>
                      </a:r>
                      <a:endParaRPr lang="en-US" sz="1050" b="1" kern="1200" dirty="0">
                        <a:solidFill>
                          <a:schemeClr val="dk1"/>
                        </a:solidFill>
                        <a:latin typeface="+mn-lt"/>
                        <a:ea typeface="+mn-ea"/>
                        <a:cs typeface="+mn-cs"/>
                      </a:endParaRPr>
                    </a:p>
                  </a:txBody>
                  <a:tcPr anchor="ctr">
                    <a:solidFill>
                      <a:schemeClr val="accent6">
                        <a:lumMod val="40000"/>
                        <a:lumOff val="60000"/>
                      </a:schemeClr>
                    </a:solidFill>
                  </a:tcPr>
                </a:tc>
                <a:tc>
                  <a:txBody>
                    <a:bodyPr/>
                    <a:lstStyle/>
                    <a:p>
                      <a:r>
                        <a:rPr lang="en-US" sz="1050" b="0" i="0" kern="1200" baseline="0" dirty="0">
                          <a:solidFill>
                            <a:schemeClr val="dk1"/>
                          </a:solidFill>
                          <a:latin typeface="+mn-lt"/>
                          <a:ea typeface="+mn-ea"/>
                          <a:cs typeface="+mn-cs"/>
                        </a:rPr>
                        <a:t>The plan does cover you when outside of the country, but you may need to pay for the services at the time you seek care, then file a claim to get reimbursed from UnitedHealthcare once you get home. </a:t>
                      </a:r>
                    </a:p>
                  </a:txBody>
                  <a:tcPr anchor="ctr">
                    <a:solidFill>
                      <a:schemeClr val="accent6">
                        <a:lumMod val="40000"/>
                        <a:lumOff val="60000"/>
                      </a:schemeClr>
                    </a:solidFill>
                  </a:tcPr>
                </a:tc>
                <a:extLst>
                  <a:ext uri="{0D108BD9-81ED-4DB2-BD59-A6C34878D82A}">
                    <a16:rowId xmlns:a16="http://schemas.microsoft.com/office/drawing/2014/main" val="2166329099"/>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Where can I see my claims (bills)?</a:t>
                      </a:r>
                    </a:p>
                  </a:txBody>
                  <a:tcPr anchor="ctr">
                    <a:solidFill>
                      <a:schemeClr val="accent6">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1050" kern="1200" baseline="0" dirty="0">
                          <a:solidFill>
                            <a:schemeClr val="dk1"/>
                          </a:solidFill>
                          <a:latin typeface="+mn-lt"/>
                          <a:ea typeface="+mn-ea"/>
                          <a:cs typeface="+mn-cs"/>
                        </a:rPr>
                        <a:t>Claims can be found in </a:t>
                      </a:r>
                      <a:r>
                        <a:rPr lang="en-US" sz="1050" kern="1200" baseline="0" dirty="0" err="1">
                          <a:solidFill>
                            <a:schemeClr val="dk1"/>
                          </a:solidFill>
                          <a:latin typeface="+mn-lt"/>
                          <a:ea typeface="+mn-ea"/>
                          <a:cs typeface="+mn-cs"/>
                          <a:hlinkClick r:id="rId4"/>
                        </a:rPr>
                        <a:t>myUHC</a:t>
                      </a:r>
                      <a:r>
                        <a:rPr lang="en-US" sz="1050" kern="1200" baseline="0" dirty="0">
                          <a:solidFill>
                            <a:schemeClr val="dk1"/>
                          </a:solidFill>
                          <a:latin typeface="+mn-lt"/>
                          <a:ea typeface="+mn-ea"/>
                          <a:cs typeface="+mn-cs"/>
                        </a:rPr>
                        <a:t> or download the UnitedHealthcare app. You can see what was billed, your digital ID cards, find a provider, what was covered, and what you owe on the Explanation of Benefits (EOB). You will be billed from, and must pay, the doctor or hospital directly.  You do not pay UnitedHealthcare or Gallagher for medical bills. </a:t>
                      </a:r>
                    </a:p>
                  </a:txBody>
                  <a:tcPr anchor="ctr">
                    <a:solidFill>
                      <a:schemeClr val="accent6">
                        <a:lumMod val="40000"/>
                        <a:lumOff val="60000"/>
                      </a:schemeClr>
                    </a:solidFill>
                  </a:tcPr>
                </a:tc>
                <a:extLst>
                  <a:ext uri="{0D108BD9-81ED-4DB2-BD59-A6C34878D82A}">
                    <a16:rowId xmlns:a16="http://schemas.microsoft.com/office/drawing/2014/main" val="236203529"/>
                  </a:ext>
                </a:extLst>
              </a:tr>
              <a:tr h="3465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happens if I receive a bill that seems too high?</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You can reach out to Gallagher or UnitedHealthcare to ask questions about the claim amount or status.</a:t>
                      </a:r>
                    </a:p>
                  </a:txBody>
                  <a:tcPr anchor="ctr">
                    <a:solidFill>
                      <a:schemeClr val="accent6">
                        <a:lumMod val="40000"/>
                        <a:lumOff val="60000"/>
                      </a:schemeClr>
                    </a:solidFill>
                  </a:tcPr>
                </a:tc>
                <a:extLst>
                  <a:ext uri="{0D108BD9-81ED-4DB2-BD59-A6C34878D82A}">
                    <a16:rowId xmlns:a16="http://schemas.microsoft.com/office/drawing/2014/main" val="3180720146"/>
                  </a:ext>
                </a:extLst>
              </a:tr>
              <a:tr h="434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if I went to the doctor and paid out of pocket, how do I get reimbursed?</a:t>
                      </a:r>
                    </a:p>
                  </a:txBody>
                  <a:tcPr anchor="ctr">
                    <a:solidFill>
                      <a:schemeClr val="accent6">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050" kern="1200" baseline="0" dirty="0">
                          <a:solidFill>
                            <a:schemeClr val="dk1"/>
                          </a:solidFill>
                          <a:latin typeface="+mn-lt"/>
                          <a:ea typeface="+mn-ea"/>
                          <a:cs typeface="+mn-cs"/>
                        </a:rPr>
                        <a:t>You can go to the </a:t>
                      </a:r>
                      <a:r>
                        <a:rPr lang="en-US" sz="1050" kern="1200" baseline="0" dirty="0" err="1">
                          <a:solidFill>
                            <a:schemeClr val="dk1"/>
                          </a:solidFill>
                          <a:latin typeface="+mn-lt"/>
                          <a:ea typeface="+mn-ea"/>
                          <a:cs typeface="+mn-cs"/>
                          <a:hlinkClick r:id="rId5" action="ppaction://hlinkfile"/>
                        </a:rPr>
                        <a:t>myUHC</a:t>
                      </a:r>
                      <a:r>
                        <a:rPr lang="en-US" sz="1050" kern="1200" baseline="0" dirty="0">
                          <a:solidFill>
                            <a:schemeClr val="dk1"/>
                          </a:solidFill>
                          <a:latin typeface="+mn-lt"/>
                          <a:ea typeface="+mn-ea"/>
                          <a:cs typeface="+mn-cs"/>
                        </a:rPr>
                        <a:t> portal and download a Claims Form. </a:t>
                      </a:r>
                    </a:p>
                  </a:txBody>
                  <a:tcPr anchor="ctr">
                    <a:solidFill>
                      <a:schemeClr val="accent6">
                        <a:lumMod val="40000"/>
                        <a:lumOff val="60000"/>
                      </a:schemeClr>
                    </a:solidFill>
                  </a:tcPr>
                </a:tc>
                <a:extLst>
                  <a:ext uri="{0D108BD9-81ED-4DB2-BD59-A6C34878D82A}">
                    <a16:rowId xmlns:a16="http://schemas.microsoft.com/office/drawing/2014/main" val="815032595"/>
                  </a:ext>
                </a:extLst>
              </a:tr>
            </a:tbl>
          </a:graphicData>
        </a:graphic>
      </p:graphicFrame>
      <p:sp>
        <p:nvSpPr>
          <p:cNvPr id="2" name="AutoShape 2" descr="Image result for anthem blue cross logo"/>
          <p:cNvSpPr>
            <a:spLocks noChangeAspect="1" noChangeArrowheads="1"/>
          </p:cNvSpPr>
          <p:nvPr/>
        </p:nvSpPr>
        <p:spPr bwMode="auto">
          <a:xfrm>
            <a:off x="155575" y="-144463"/>
            <a:ext cx="928252" cy="928255"/>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C3C79CC3-E181-601F-BCFC-3FCC5D51962F}"/>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2F7BA7A2-C818-7157-9B26-ABF1505D10BD}"/>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sp>
        <p:nvSpPr>
          <p:cNvPr id="7" name="TextBox 6">
            <a:extLst>
              <a:ext uri="{FF2B5EF4-FFF2-40B4-BE49-F238E27FC236}">
                <a16:creationId xmlns:a16="http://schemas.microsoft.com/office/drawing/2014/main" id="{975A8622-0A66-DA23-F911-3A05D307F5B7}"/>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2742089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590D8-18FF-2B30-A4C3-10AB592F12F3}"/>
            </a:ext>
          </a:extLst>
        </p:cNvPr>
        <p:cNvGrpSpPr/>
        <p:nvPr/>
      </p:nvGrpSpPr>
      <p:grpSpPr>
        <a:xfrm>
          <a:off x="0" y="0"/>
          <a:ext cx="0" cy="0"/>
          <a:chOff x="0" y="0"/>
          <a:chExt cx="0" cy="0"/>
        </a:xfrm>
      </p:grpSpPr>
      <p:pic>
        <p:nvPicPr>
          <p:cNvPr id="19" name="Picture 18">
            <a:extLst>
              <a:ext uri="{FF2B5EF4-FFF2-40B4-BE49-F238E27FC236}">
                <a16:creationId xmlns:a16="http://schemas.microsoft.com/office/drawing/2014/main" id="{3930498B-2222-FCA1-47D0-009A7F858DE6}"/>
              </a:ext>
            </a:extLst>
          </p:cNvPr>
          <p:cNvPicPr>
            <a:picLocks noChangeAspect="1"/>
          </p:cNvPicPr>
          <p:nvPr/>
        </p:nvPicPr>
        <p:blipFill rotWithShape="1">
          <a:blip r:embed="rId3">
            <a:alphaModFix amt="15000"/>
            <a:extLst>
              <a:ext uri="{28A0092B-C50C-407E-A947-70E740481C1C}">
                <a14:useLocalDpi xmlns:a14="http://schemas.microsoft.com/office/drawing/2010/main" val="0"/>
              </a:ext>
            </a:extLst>
          </a:blip>
          <a:srcRect l="20000" r="3526"/>
          <a:stretch>
            <a:fillRect/>
          </a:stretch>
        </p:blipFill>
        <p:spPr>
          <a:xfrm>
            <a:off x="0" y="0"/>
            <a:ext cx="12192000" cy="6377030"/>
          </a:xfrm>
          <a:prstGeom prst="rect">
            <a:avLst/>
          </a:prstGeom>
        </p:spPr>
      </p:pic>
      <p:sp>
        <p:nvSpPr>
          <p:cNvPr id="18" name="Rectangle 17">
            <a:extLst>
              <a:ext uri="{FF2B5EF4-FFF2-40B4-BE49-F238E27FC236}">
                <a16:creationId xmlns:a16="http://schemas.microsoft.com/office/drawing/2014/main" id="{D089F214-A9E5-6CEF-FD9F-D6F35280774E}"/>
              </a:ext>
            </a:extLst>
          </p:cNvPr>
          <p:cNvSpPr/>
          <p:nvPr/>
        </p:nvSpPr>
        <p:spPr>
          <a:xfrm>
            <a:off x="0" y="6296292"/>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E8F49D5-59F0-DA88-475D-324450C6F75D}"/>
              </a:ext>
            </a:extLst>
          </p:cNvPr>
          <p:cNvSpPr txBox="1"/>
          <p:nvPr/>
        </p:nvSpPr>
        <p:spPr>
          <a:xfrm>
            <a:off x="11331615" y="6296292"/>
            <a:ext cx="451412" cy="369332"/>
          </a:xfrm>
          <a:prstGeom prst="rect">
            <a:avLst/>
          </a:prstGeom>
          <a:noFill/>
        </p:spPr>
        <p:txBody>
          <a:bodyPr wrap="square" rtlCol="0">
            <a:spAutoFit/>
          </a:bodyPr>
          <a:lstStyle/>
          <a:p>
            <a:pPr algn="r"/>
            <a:r>
              <a:rPr lang="en-US" dirty="0">
                <a:solidFill>
                  <a:schemeClr val="bg1"/>
                </a:solidFill>
                <a:latin typeface="Source Sans Pro" charset="0"/>
                <a:ea typeface="Source Sans Pro" charset="0"/>
                <a:cs typeface="Source Sans Pro" charset="0"/>
              </a:rPr>
              <a:t>9</a:t>
            </a:r>
          </a:p>
        </p:txBody>
      </p:sp>
      <p:sp>
        <p:nvSpPr>
          <p:cNvPr id="15" name="TextBox 14">
            <a:extLst>
              <a:ext uri="{FF2B5EF4-FFF2-40B4-BE49-F238E27FC236}">
                <a16:creationId xmlns:a16="http://schemas.microsoft.com/office/drawing/2014/main" id="{1FFD48B2-020F-F4AE-5F44-0D59579F3503}"/>
              </a:ext>
            </a:extLst>
          </p:cNvPr>
          <p:cNvSpPr txBox="1"/>
          <p:nvPr/>
        </p:nvSpPr>
        <p:spPr>
          <a:xfrm>
            <a:off x="4160941" y="1874758"/>
            <a:ext cx="4991448" cy="338554"/>
          </a:xfrm>
          <a:prstGeom prst="rect">
            <a:avLst/>
          </a:prstGeom>
          <a:noFill/>
        </p:spPr>
        <p:txBody>
          <a:bodyPr wrap="square" rtlCol="0">
            <a:spAutoFit/>
          </a:bodyPr>
          <a:lstStyle/>
          <a:p>
            <a:r>
              <a:rPr lang="en-US" sz="1600" dirty="0">
                <a:solidFill>
                  <a:schemeClr val="bg1"/>
                </a:solidFill>
                <a:latin typeface="Source Sans Pro" charset="0"/>
                <a:ea typeface="Source Sans Pro" charset="0"/>
                <a:cs typeface="Source Sans Pro" charset="0"/>
              </a:rPr>
              <a:t> </a:t>
            </a:r>
            <a:endParaRPr lang="en-US" sz="1600" b="1" dirty="0">
              <a:solidFill>
                <a:schemeClr val="bg1"/>
              </a:solidFill>
              <a:latin typeface="Source Sans Pro Semibold" charset="0"/>
              <a:ea typeface="Source Sans Pro Semibold" charset="0"/>
              <a:cs typeface="Source Sans Pro Semibold" charset="0"/>
            </a:endParaRPr>
          </a:p>
        </p:txBody>
      </p:sp>
      <p:graphicFrame>
        <p:nvGraphicFramePr>
          <p:cNvPr id="10" name="Table 9">
            <a:extLst>
              <a:ext uri="{FF2B5EF4-FFF2-40B4-BE49-F238E27FC236}">
                <a16:creationId xmlns:a16="http://schemas.microsoft.com/office/drawing/2014/main" id="{7176CB62-3979-BBBB-44FC-BEAAA4CA28E5}"/>
              </a:ext>
            </a:extLst>
          </p:cNvPr>
          <p:cNvGraphicFramePr>
            <a:graphicFrameLocks noGrp="1"/>
          </p:cNvGraphicFramePr>
          <p:nvPr>
            <p:extLst>
              <p:ext uri="{D42A27DB-BD31-4B8C-83A1-F6EECF244321}">
                <p14:modId xmlns:p14="http://schemas.microsoft.com/office/powerpoint/2010/main" val="2152003022"/>
              </p:ext>
            </p:extLst>
          </p:nvPr>
        </p:nvGraphicFramePr>
        <p:xfrm>
          <a:off x="154745" y="1520263"/>
          <a:ext cx="11882080" cy="1458372"/>
        </p:xfrm>
        <a:graphic>
          <a:graphicData uri="http://schemas.openxmlformats.org/drawingml/2006/table">
            <a:tbl>
              <a:tblPr firstRow="1" bandRow="1">
                <a:tableStyleId>{93296810-A885-4BE3-A3E7-6D5BEEA58F35}</a:tableStyleId>
              </a:tblPr>
              <a:tblGrid>
                <a:gridCol w="3523542">
                  <a:extLst>
                    <a:ext uri="{9D8B030D-6E8A-4147-A177-3AD203B41FA5}">
                      <a16:colId xmlns:a16="http://schemas.microsoft.com/office/drawing/2014/main" val="20001"/>
                    </a:ext>
                  </a:extLst>
                </a:gridCol>
                <a:gridCol w="8358538">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3166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Prescriptions</a:t>
                      </a:r>
                    </a:p>
                  </a:txBody>
                  <a:tcPr anchor="ctr">
                    <a:solidFill>
                      <a:schemeClr val="accent1">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2154637082"/>
                  </a:ext>
                </a:extLst>
              </a:tr>
              <a:tr h="376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Are prescriptions covered?</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Yes, your plan helps cover some of the costs of prescriptions, but the actual amount covered will depend on the plan you choose. </a:t>
                      </a:r>
                    </a:p>
                  </a:txBody>
                  <a:tcPr anchor="ctr">
                    <a:solidFill>
                      <a:schemeClr val="accent6">
                        <a:lumMod val="40000"/>
                        <a:lumOff val="60000"/>
                      </a:schemeClr>
                    </a:solidFill>
                  </a:tcPr>
                </a:tc>
                <a:extLst>
                  <a:ext uri="{0D108BD9-81ED-4DB2-BD59-A6C34878D82A}">
                    <a16:rowId xmlns:a16="http://schemas.microsoft.com/office/drawing/2014/main" val="2159784484"/>
                  </a:ext>
                </a:extLst>
              </a:tr>
              <a:tr h="434218">
                <a:tc>
                  <a:txBody>
                    <a:bodyPr/>
                    <a:lstStyle/>
                    <a:p>
                      <a:pPr algn="l"/>
                      <a:r>
                        <a:rPr lang="en-US" sz="1050" b="1" kern="1200" dirty="0">
                          <a:solidFill>
                            <a:schemeClr val="dk1"/>
                          </a:solidFill>
                          <a:latin typeface="+mn-lt"/>
                          <a:ea typeface="+mn-ea"/>
                          <a:cs typeface="+mn-cs"/>
                        </a:rPr>
                        <a:t>Can I order my prescriptions through the mail?</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Yes, you can either have your doctor submit the prescriptions to Optum Rx, or you can sign up by going to </a:t>
                      </a:r>
                      <a:r>
                        <a:rPr lang="en-US" sz="1050" kern="1200" baseline="0" dirty="0" err="1">
                          <a:solidFill>
                            <a:schemeClr val="dk1"/>
                          </a:solidFill>
                          <a:latin typeface="+mn-lt"/>
                          <a:ea typeface="+mn-ea"/>
                          <a:cs typeface="+mn-cs"/>
                          <a:hlinkClick r:id="rId4" action="ppaction://hlinkfile"/>
                        </a:rPr>
                        <a:t>myUHC</a:t>
                      </a:r>
                      <a:r>
                        <a:rPr lang="en-US" sz="1050" kern="1200" baseline="0" dirty="0">
                          <a:solidFill>
                            <a:schemeClr val="dk1"/>
                          </a:solidFill>
                          <a:latin typeface="+mn-lt"/>
                          <a:ea typeface="+mn-ea"/>
                          <a:cs typeface="+mn-cs"/>
                        </a:rPr>
                        <a:t> or on the UnitedHealthcare app.</a:t>
                      </a:r>
                    </a:p>
                  </a:txBody>
                  <a:tcPr anchor="ctr">
                    <a:solidFill>
                      <a:schemeClr val="accent6">
                        <a:lumMod val="40000"/>
                        <a:lumOff val="60000"/>
                      </a:schemeClr>
                    </a:solidFill>
                  </a:tcPr>
                </a:tc>
                <a:extLst>
                  <a:ext uri="{0D108BD9-81ED-4DB2-BD59-A6C34878D82A}">
                    <a16:rowId xmlns:a16="http://schemas.microsoft.com/office/drawing/2014/main" val="2486470682"/>
                  </a:ext>
                </a:extLst>
              </a:tr>
            </a:tbl>
          </a:graphicData>
        </a:graphic>
      </p:graphicFrame>
      <p:sp>
        <p:nvSpPr>
          <p:cNvPr id="2" name="AutoShape 2" descr="Image result for anthem blue cross logo">
            <a:extLst>
              <a:ext uri="{FF2B5EF4-FFF2-40B4-BE49-F238E27FC236}">
                <a16:creationId xmlns:a16="http://schemas.microsoft.com/office/drawing/2014/main" id="{E709200B-2DF9-A29D-44DE-66113F025F0B}"/>
              </a:ext>
            </a:extLst>
          </p:cNvPr>
          <p:cNvSpPr>
            <a:spLocks noChangeAspect="1" noChangeArrowheads="1"/>
          </p:cNvSpPr>
          <p:nvPr/>
        </p:nvSpPr>
        <p:spPr bwMode="auto">
          <a:xfrm>
            <a:off x="155575" y="-144463"/>
            <a:ext cx="928252" cy="92825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3">
            <a:extLst>
              <a:ext uri="{FF2B5EF4-FFF2-40B4-BE49-F238E27FC236}">
                <a16:creationId xmlns:a16="http://schemas.microsoft.com/office/drawing/2014/main" id="{AE503432-5DDC-89EE-AF3E-303B5AF76C84}"/>
              </a:ext>
            </a:extLst>
          </p:cNvPr>
          <p:cNvSpPr/>
          <p:nvPr/>
        </p:nvSpPr>
        <p:spPr>
          <a:xfrm>
            <a:off x="0" y="791193"/>
            <a:ext cx="12192000" cy="60950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A3AD684-F771-A21D-B25A-F1ABA37DDF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7693" y="-57989"/>
            <a:ext cx="1609135" cy="782481"/>
          </a:xfrm>
          <a:prstGeom prst="rect">
            <a:avLst/>
          </a:prstGeom>
        </p:spPr>
      </p:pic>
      <p:sp>
        <p:nvSpPr>
          <p:cNvPr id="4" name="TextBox 3">
            <a:extLst>
              <a:ext uri="{FF2B5EF4-FFF2-40B4-BE49-F238E27FC236}">
                <a16:creationId xmlns:a16="http://schemas.microsoft.com/office/drawing/2014/main" id="{70045D33-374A-6ADB-AF93-AE135346007A}"/>
              </a:ext>
            </a:extLst>
          </p:cNvPr>
          <p:cNvSpPr txBox="1"/>
          <p:nvPr/>
        </p:nvSpPr>
        <p:spPr>
          <a:xfrm>
            <a:off x="0" y="-34279"/>
            <a:ext cx="12192000" cy="707886"/>
          </a:xfrm>
          <a:prstGeom prst="rect">
            <a:avLst/>
          </a:prstGeom>
          <a:noFill/>
        </p:spPr>
        <p:txBody>
          <a:bodyPr wrap="square" rtlCol="0">
            <a:spAutoFit/>
          </a:bodyPr>
          <a:lstStyle/>
          <a:p>
            <a:pPr algn="ctr"/>
            <a:r>
              <a:rPr lang="en-US" sz="4000" b="1" dirty="0">
                <a:solidFill>
                  <a:schemeClr val="tx1">
                    <a:lumMod val="65000"/>
                    <a:lumOff val="35000"/>
                  </a:schemeClr>
                </a:solidFill>
                <a:latin typeface="Source Sans Pro Semibold" charset="0"/>
                <a:ea typeface="Source Sans Pro Semibold" charset="0"/>
                <a:cs typeface="Source Sans Pro Semibold" charset="0"/>
              </a:rPr>
              <a:t>Frequently Asked Questions</a:t>
            </a:r>
            <a:endParaRPr lang="en-US" sz="3200" b="1" dirty="0">
              <a:solidFill>
                <a:schemeClr val="tx1">
                  <a:lumMod val="65000"/>
                  <a:lumOff val="35000"/>
                </a:schemeClr>
              </a:solidFill>
              <a:latin typeface="Source Sans Pro Semibold" charset="0"/>
              <a:ea typeface="Source Sans Pro Semibold" charset="0"/>
              <a:cs typeface="Source Sans Pro Semibold" charset="0"/>
            </a:endParaRPr>
          </a:p>
        </p:txBody>
      </p:sp>
      <p:sp>
        <p:nvSpPr>
          <p:cNvPr id="6" name="TextBox 24">
            <a:extLst>
              <a:ext uri="{FF2B5EF4-FFF2-40B4-BE49-F238E27FC236}">
                <a16:creationId xmlns:a16="http://schemas.microsoft.com/office/drawing/2014/main" id="{0D4E05F6-82B2-5A71-536C-16F9B4FB2869}"/>
              </a:ext>
            </a:extLst>
          </p:cNvPr>
          <p:cNvSpPr txBox="1"/>
          <p:nvPr/>
        </p:nvSpPr>
        <p:spPr>
          <a:xfrm>
            <a:off x="155575" y="895889"/>
            <a:ext cx="11881253"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solidFill>
                  <a:schemeClr val="bg1"/>
                </a:solidFill>
                <a:latin typeface="Source Sans Pro Semibold" charset="0"/>
                <a:ea typeface="Source Sans Pro Semibold" charset="0"/>
                <a:cs typeface="Source Sans Pro Semibold" charset="0"/>
              </a:rPr>
              <a:t>Northwestern University Postdoctoral Benefit Program (PBP)</a:t>
            </a:r>
          </a:p>
        </p:txBody>
      </p:sp>
      <p:graphicFrame>
        <p:nvGraphicFramePr>
          <p:cNvPr id="3" name="Table 2">
            <a:extLst>
              <a:ext uri="{FF2B5EF4-FFF2-40B4-BE49-F238E27FC236}">
                <a16:creationId xmlns:a16="http://schemas.microsoft.com/office/drawing/2014/main" id="{75C7962F-AF6A-68CE-F71A-34F72E75618D}"/>
              </a:ext>
            </a:extLst>
          </p:cNvPr>
          <p:cNvGraphicFramePr>
            <a:graphicFrameLocks noGrp="1"/>
          </p:cNvGraphicFramePr>
          <p:nvPr>
            <p:extLst>
              <p:ext uri="{D42A27DB-BD31-4B8C-83A1-F6EECF244321}">
                <p14:modId xmlns:p14="http://schemas.microsoft.com/office/powerpoint/2010/main" val="3204185060"/>
              </p:ext>
            </p:extLst>
          </p:nvPr>
        </p:nvGraphicFramePr>
        <p:xfrm>
          <a:off x="154745" y="3311956"/>
          <a:ext cx="11881252" cy="2764790"/>
        </p:xfrm>
        <a:graphic>
          <a:graphicData uri="http://schemas.openxmlformats.org/drawingml/2006/table">
            <a:tbl>
              <a:tblPr firstRow="1" bandRow="1">
                <a:tableStyleId>{93296810-A885-4BE3-A3E7-6D5BEEA58F35}</a:tableStyleId>
              </a:tblPr>
              <a:tblGrid>
                <a:gridCol w="3537706">
                  <a:extLst>
                    <a:ext uri="{9D8B030D-6E8A-4147-A177-3AD203B41FA5}">
                      <a16:colId xmlns:a16="http://schemas.microsoft.com/office/drawing/2014/main" val="20001"/>
                    </a:ext>
                  </a:extLst>
                </a:gridCol>
                <a:gridCol w="8343546">
                  <a:extLst>
                    <a:ext uri="{9D8B030D-6E8A-4147-A177-3AD203B41FA5}">
                      <a16:colId xmlns:a16="http://schemas.microsoft.com/office/drawing/2014/main" val="20002"/>
                    </a:ext>
                  </a:extLst>
                </a:gridCol>
              </a:tblGrid>
              <a:tr h="282282">
                <a:tc>
                  <a:txBody>
                    <a:bodyPr/>
                    <a:lstStyle/>
                    <a:p>
                      <a:pPr algn="ctr"/>
                      <a:r>
                        <a:rPr lang="en-US" sz="1200" baseline="0" dirty="0">
                          <a:solidFill>
                            <a:schemeClr val="tx1"/>
                          </a:solidFill>
                        </a:rPr>
                        <a:t>Question</a:t>
                      </a:r>
                    </a:p>
                  </a:txBody>
                  <a:tcPr anchor="ctr">
                    <a:solidFill>
                      <a:schemeClr val="bg2">
                        <a:lumMod val="75000"/>
                      </a:schemeClr>
                    </a:solidFill>
                  </a:tcPr>
                </a:tc>
                <a:tc>
                  <a:txBody>
                    <a:bodyPr/>
                    <a:lstStyle/>
                    <a:p>
                      <a:pPr algn="ctr"/>
                      <a:r>
                        <a:rPr lang="en-US" sz="1200" baseline="0" dirty="0">
                          <a:solidFill>
                            <a:schemeClr val="tx1"/>
                          </a:solidFill>
                        </a:rPr>
                        <a:t>Answer</a:t>
                      </a:r>
                    </a:p>
                  </a:txBody>
                  <a:tcPr anchor="ctr">
                    <a:solidFill>
                      <a:schemeClr val="bg2">
                        <a:lumMod val="75000"/>
                      </a:schemeClr>
                    </a:solidFill>
                  </a:tcPr>
                </a:tc>
                <a:extLst>
                  <a:ext uri="{0D108BD9-81ED-4DB2-BD59-A6C34878D82A}">
                    <a16:rowId xmlns:a16="http://schemas.microsoft.com/office/drawing/2014/main" val="10000"/>
                  </a:ext>
                </a:extLst>
              </a:tr>
              <a:tr h="32324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Voluntary Dental &amp; Vision Insurance</a:t>
                      </a:r>
                    </a:p>
                  </a:txBody>
                  <a:tcPr anchor="ctr">
                    <a:solidFill>
                      <a:schemeClr val="accent1">
                        <a:lumMod val="40000"/>
                        <a:lumOff val="60000"/>
                      </a:schemeClr>
                    </a:solidFill>
                  </a:tcPr>
                </a:tc>
                <a:tc hMerge="1">
                  <a:txBody>
                    <a:bodyPr/>
                    <a:lstStyle/>
                    <a:p>
                      <a:endParaRPr lang="en-US" sz="1050" b="0" i="0" kern="1200" baseline="0" dirty="0">
                        <a:solidFill>
                          <a:schemeClr val="dk1"/>
                        </a:solidFill>
                        <a:latin typeface="+mn-lt"/>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val="173591953"/>
                  </a:ext>
                </a:extLst>
              </a:tr>
              <a:tr h="499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Where can I find detailed information about the dental and vision plans?</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To learn what benefits are offered and what is covered, please see the </a:t>
                      </a:r>
                      <a:r>
                        <a:rPr lang="en-US" sz="1050" kern="1200" baseline="0" dirty="0">
                          <a:solidFill>
                            <a:schemeClr val="dk1"/>
                          </a:solidFill>
                          <a:latin typeface="+mn-lt"/>
                          <a:ea typeface="+mn-ea"/>
                          <a:cs typeface="+mn-cs"/>
                          <a:hlinkClick r:id="rId6"/>
                        </a:rPr>
                        <a:t>Insurance Benefits &amp; Rates page</a:t>
                      </a:r>
                      <a:r>
                        <a:rPr lang="en-US" sz="1050" kern="1200" baseline="0" dirty="0">
                          <a:solidFill>
                            <a:schemeClr val="dk1"/>
                          </a:solidFill>
                          <a:latin typeface="+mn-lt"/>
                          <a:ea typeface="+mn-ea"/>
                          <a:cs typeface="+mn-cs"/>
                        </a:rPr>
                        <a:t> for an overview or the </a:t>
                      </a:r>
                      <a:r>
                        <a:rPr lang="en-US" sz="1050" kern="1200" baseline="0" dirty="0">
                          <a:solidFill>
                            <a:schemeClr val="dk1"/>
                          </a:solidFill>
                          <a:latin typeface="+mn-lt"/>
                          <a:ea typeface="+mn-ea"/>
                          <a:cs typeface="+mn-cs"/>
                          <a:hlinkClick r:id="rId7"/>
                        </a:rPr>
                        <a:t>Documents Library</a:t>
                      </a:r>
                      <a:r>
                        <a:rPr lang="en-US" sz="1050" kern="1200" baseline="0" dirty="0">
                          <a:solidFill>
                            <a:schemeClr val="dk1"/>
                          </a:solidFill>
                          <a:latin typeface="+mn-lt"/>
                          <a:ea typeface="+mn-ea"/>
                          <a:cs typeface="+mn-cs"/>
                        </a:rPr>
                        <a:t> for more detailed specifics.</a:t>
                      </a:r>
                    </a:p>
                  </a:txBody>
                  <a:tcPr anchor="ctr">
                    <a:solidFill>
                      <a:schemeClr val="accent6">
                        <a:lumMod val="40000"/>
                        <a:lumOff val="60000"/>
                      </a:schemeClr>
                    </a:solidFill>
                  </a:tcPr>
                </a:tc>
                <a:extLst>
                  <a:ext uri="{0D108BD9-81ED-4DB2-BD59-A6C34878D82A}">
                    <a16:rowId xmlns:a16="http://schemas.microsoft.com/office/drawing/2014/main" val="718069508"/>
                  </a:ext>
                </a:extLst>
              </a:tr>
              <a:tr h="3744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options do I have for the dental plan?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hlinkClick r:id="rId8"/>
                        </a:rPr>
                        <a:t>Guardian Dental</a:t>
                      </a:r>
                      <a:r>
                        <a:rPr lang="en-US" sz="1050" kern="1200" baseline="0" dirty="0">
                          <a:solidFill>
                            <a:schemeClr val="dk1"/>
                          </a:solidFill>
                          <a:latin typeface="+mn-lt"/>
                          <a:ea typeface="+mn-ea"/>
                          <a:cs typeface="+mn-cs"/>
                        </a:rPr>
                        <a:t> offers Health Maintenance Organization (HMO) or Preferred Provider Organizations (PPO) options.</a:t>
                      </a:r>
                    </a:p>
                  </a:txBody>
                  <a:tcPr anchor="ctr">
                    <a:solidFill>
                      <a:schemeClr val="accent6">
                        <a:lumMod val="40000"/>
                        <a:lumOff val="60000"/>
                      </a:schemeClr>
                    </a:solidFill>
                  </a:tcPr>
                </a:tc>
                <a:extLst>
                  <a:ext uri="{0D108BD9-81ED-4DB2-BD59-A6C34878D82A}">
                    <a16:rowId xmlns:a16="http://schemas.microsoft.com/office/drawing/2014/main" val="299353469"/>
                  </a:ext>
                </a:extLst>
              </a:tr>
              <a:tr h="3748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What options do I have for the vision plan?</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hlinkClick r:id="rId9"/>
                        </a:rPr>
                        <a:t>EyeMed</a:t>
                      </a:r>
                      <a:r>
                        <a:rPr lang="en-US" sz="1050" kern="1200" baseline="0" dirty="0">
                          <a:solidFill>
                            <a:schemeClr val="dk1"/>
                          </a:solidFill>
                          <a:latin typeface="+mn-lt"/>
                          <a:ea typeface="+mn-ea"/>
                          <a:cs typeface="+mn-cs"/>
                        </a:rPr>
                        <a:t> offers a Preferred Provider Organizations (PPO) plan.</a:t>
                      </a:r>
                    </a:p>
                  </a:txBody>
                  <a:tcPr anchor="ctr">
                    <a:solidFill>
                      <a:schemeClr val="accent6">
                        <a:lumMod val="40000"/>
                        <a:lumOff val="60000"/>
                      </a:schemeClr>
                    </a:solidFill>
                  </a:tcPr>
                </a:tc>
                <a:extLst>
                  <a:ext uri="{0D108BD9-81ED-4DB2-BD59-A6C34878D82A}">
                    <a16:rowId xmlns:a16="http://schemas.microsoft.com/office/drawing/2014/main" val="608756072"/>
                  </a:ext>
                </a:extLst>
              </a:tr>
              <a:tr h="368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How can I find a dentist or eye doctor?</a:t>
                      </a:r>
                    </a:p>
                  </a:txBody>
                  <a:tcPr anchor="c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latin typeface="+mn-lt"/>
                          <a:ea typeface="+mn-ea"/>
                          <a:cs typeface="+mn-cs"/>
                        </a:rPr>
                        <a:t>You can find a dentist or eye doctor by visiting </a:t>
                      </a:r>
                      <a:r>
                        <a:rPr lang="en-US" sz="1050" b="0" kern="1200" baseline="0" dirty="0">
                          <a:solidFill>
                            <a:schemeClr val="dk1"/>
                          </a:solidFill>
                          <a:latin typeface="+mn-lt"/>
                          <a:ea typeface="+mn-ea"/>
                          <a:cs typeface="+mn-cs"/>
                        </a:rPr>
                        <a:t>the </a:t>
                      </a:r>
                      <a:r>
                        <a:rPr lang="en-US" sz="1050" b="0" kern="1200" baseline="0" dirty="0">
                          <a:solidFill>
                            <a:schemeClr val="dk1"/>
                          </a:solidFill>
                          <a:latin typeface="+mn-lt"/>
                          <a:ea typeface="+mn-ea"/>
                          <a:cs typeface="+mn-cs"/>
                          <a:hlinkClick r:id="rId10"/>
                        </a:rPr>
                        <a:t>Find a Provider</a:t>
                      </a:r>
                      <a:r>
                        <a:rPr lang="en-US" sz="1050" b="0" kern="1200" baseline="0" dirty="0">
                          <a:solidFill>
                            <a:schemeClr val="dk1"/>
                          </a:solidFill>
                          <a:latin typeface="+mn-lt"/>
                          <a:ea typeface="+mn-ea"/>
                          <a:cs typeface="+mn-cs"/>
                        </a:rPr>
                        <a:t> page on the </a:t>
                      </a:r>
                      <a:r>
                        <a:rPr lang="en-US" sz="1050" b="0" kern="1200" baseline="0" dirty="0">
                          <a:solidFill>
                            <a:schemeClr val="dk1"/>
                          </a:solidFill>
                          <a:latin typeface="+mn-lt"/>
                          <a:ea typeface="+mn-ea"/>
                          <a:cs typeface="+mn-cs"/>
                          <a:hlinkClick r:id="rId11"/>
                        </a:rPr>
                        <a:t>Northwestern Postdoctoral Benefit Program Portal</a:t>
                      </a:r>
                      <a:r>
                        <a:rPr lang="en-US" sz="1050" kern="1200" baseline="0" dirty="0">
                          <a:solidFill>
                            <a:schemeClr val="dk1"/>
                          </a:solidFill>
                          <a:latin typeface="+mn-lt"/>
                          <a:ea typeface="+mn-ea"/>
                          <a:cs typeface="+mn-cs"/>
                        </a:rPr>
                        <a:t>.</a:t>
                      </a:r>
                    </a:p>
                  </a:txBody>
                  <a:tcPr anchor="ctr">
                    <a:solidFill>
                      <a:schemeClr val="accent6">
                        <a:lumMod val="40000"/>
                        <a:lumOff val="60000"/>
                      </a:schemeClr>
                    </a:solidFill>
                  </a:tcPr>
                </a:tc>
                <a:extLst>
                  <a:ext uri="{0D108BD9-81ED-4DB2-BD59-A6C34878D82A}">
                    <a16:rowId xmlns:a16="http://schemas.microsoft.com/office/drawing/2014/main" val="2778384340"/>
                  </a:ext>
                </a:extLst>
              </a:tr>
              <a:tr h="499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kern="1200" dirty="0">
                          <a:solidFill>
                            <a:schemeClr val="dk1"/>
                          </a:solidFill>
                          <a:latin typeface="+mn-lt"/>
                          <a:ea typeface="+mn-ea"/>
                          <a:cs typeface="+mn-cs"/>
                        </a:rPr>
                        <a:t>Are annual vision or dentist visits covered?</a:t>
                      </a:r>
                    </a:p>
                  </a:txBody>
                  <a:tcPr anchor="ctr">
                    <a:solidFill>
                      <a:schemeClr val="accent6">
                        <a:lumMod val="40000"/>
                        <a:lumOff val="60000"/>
                      </a:schemeClr>
                    </a:solidFill>
                  </a:tcPr>
                </a:tc>
                <a:tc>
                  <a:txBody>
                    <a:bodyPr/>
                    <a:lstStyle/>
                    <a:p>
                      <a:pPr marL="0" algn="l" defTabSz="914400" rtl="0" eaLnBrk="1" latinLnBrk="0" hangingPunct="1"/>
                      <a:r>
                        <a:rPr lang="en-US" sz="1050" kern="1200" baseline="0" dirty="0">
                          <a:solidFill>
                            <a:schemeClr val="dk1"/>
                          </a:solidFill>
                          <a:latin typeface="+mn-lt"/>
                          <a:ea typeface="+mn-ea"/>
                          <a:cs typeface="+mn-cs"/>
                        </a:rPr>
                        <a:t>Yes, every 12 months you can get your vision exam; there is a $10 copay. Every 6 months you can get your teeth cleaned; there is a $5 copay for the HMO plan and a a$50 deductible on the PPO plan. </a:t>
                      </a:r>
                    </a:p>
                  </a:txBody>
                  <a:tcPr anchor="ctr">
                    <a:solidFill>
                      <a:schemeClr val="accent6">
                        <a:lumMod val="40000"/>
                        <a:lumOff val="60000"/>
                      </a:schemeClr>
                    </a:solidFill>
                  </a:tcPr>
                </a:tc>
                <a:extLst>
                  <a:ext uri="{0D108BD9-81ED-4DB2-BD59-A6C34878D82A}">
                    <a16:rowId xmlns:a16="http://schemas.microsoft.com/office/drawing/2014/main" val="2118683521"/>
                  </a:ext>
                </a:extLst>
              </a:tr>
            </a:tbl>
          </a:graphicData>
        </a:graphic>
      </p:graphicFrame>
      <p:sp>
        <p:nvSpPr>
          <p:cNvPr id="7" name="TextBox 6">
            <a:extLst>
              <a:ext uri="{FF2B5EF4-FFF2-40B4-BE49-F238E27FC236}">
                <a16:creationId xmlns:a16="http://schemas.microsoft.com/office/drawing/2014/main" id="{8FC6B033-9165-399E-D426-F78E77BE7161}"/>
              </a:ext>
            </a:extLst>
          </p:cNvPr>
          <p:cNvSpPr txBox="1"/>
          <p:nvPr/>
        </p:nvSpPr>
        <p:spPr>
          <a:xfrm>
            <a:off x="-1" y="6393384"/>
            <a:ext cx="10058400" cy="969496"/>
          </a:xfrm>
          <a:prstGeom prst="rect">
            <a:avLst/>
          </a:prstGeom>
          <a:noFill/>
        </p:spPr>
        <p:txBody>
          <a:bodyPr wrap="square" rtlCol="0">
            <a:spAutoFit/>
          </a:bodyPr>
          <a:lstStyle/>
          <a:p>
            <a:r>
              <a:rPr lang="en-US" sz="1050" b="1" dirty="0">
                <a:solidFill>
                  <a:schemeClr val="bg1"/>
                </a:solidFill>
                <a:latin typeface="Source Sans Pro" panose="020B0503030403020204" pitchFamily="34" charset="0"/>
                <a:ea typeface="Source Sans Pro Semibold" charset="0"/>
                <a:cs typeface="Source Sans Pro Semibold" charset="0"/>
              </a:rPr>
              <a:t>Disclaimer: </a:t>
            </a:r>
            <a:r>
              <a:rPr lang="en-US" sz="1050" dirty="0">
                <a:solidFill>
                  <a:schemeClr val="bg1"/>
                </a:solidFill>
                <a:latin typeface="Source Sans Pro" panose="020B0503030403020204" pitchFamily="34" charset="0"/>
                <a:ea typeface="Source Sans Pro Semibold" charset="0"/>
                <a:cs typeface="Source Sans Pro Semibold" charset="0"/>
              </a:rPr>
              <a:t>This benefit plan information shown in this FAQ is illustrative only. To the extent the benefit plan information summarized herein differs from the underlying plan details specified in the insurance documents that govern the terms and conditions of the plans of insurance ; the underlying insurance documents will govern in all cases. </a:t>
            </a:r>
          </a:p>
          <a:p>
            <a:r>
              <a:rPr lang="en-US" sz="1200" dirty="0"/>
              <a:t> </a:t>
            </a:r>
          </a:p>
          <a:p>
            <a:r>
              <a:rPr lang="en-US" sz="1200" dirty="0"/>
              <a:t> </a:t>
            </a:r>
          </a:p>
          <a:p>
            <a:pPr algn="ctr"/>
            <a:endParaRPr lang="en-US" sz="1200" dirty="0">
              <a:solidFill>
                <a:schemeClr val="bg1"/>
              </a:solidFill>
              <a:latin typeface="Source Sans Pro" panose="020B0503030403020204" pitchFamily="34" charset="0"/>
              <a:ea typeface="Source Sans Pro Semibold" charset="0"/>
              <a:cs typeface="Source Sans Pro Semibold" charset="0"/>
            </a:endParaRPr>
          </a:p>
        </p:txBody>
      </p:sp>
    </p:spTree>
    <p:extLst>
      <p:ext uri="{BB962C8B-B14F-4D97-AF65-F5344CB8AC3E}">
        <p14:creationId xmlns:p14="http://schemas.microsoft.com/office/powerpoint/2010/main" val="3635716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16488</TotalTime>
  <Words>7804</Words>
  <Application>Microsoft Office PowerPoint</Application>
  <PresentationFormat>Widescreen</PresentationFormat>
  <Paragraphs>454</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Gotham Book</vt:lpstr>
      <vt:lpstr>Source Sans Pro</vt:lpstr>
      <vt:lpstr>Source Sans Pro Light</vt:lpstr>
      <vt:lpstr>Source Sans Pro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Juan Martinez | Acumedia</dc:creator>
  <cp:lastModifiedBy>Felicia Moss</cp:lastModifiedBy>
  <cp:revision>434</cp:revision>
  <cp:lastPrinted>2016-03-28T23:53:24Z</cp:lastPrinted>
  <dcterms:created xsi:type="dcterms:W3CDTF">2015-10-01T22:14:00Z</dcterms:created>
  <dcterms:modified xsi:type="dcterms:W3CDTF">2025-10-24T16:36:04Z</dcterms:modified>
</cp:coreProperties>
</file>